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handoutMasterIdLst>
    <p:handoutMasterId r:id="rId49"/>
  </p:handoutMasterIdLst>
  <p:sldIdLst>
    <p:sldId id="256" r:id="rId2"/>
    <p:sldId id="258" r:id="rId3"/>
    <p:sldId id="257" r:id="rId4"/>
    <p:sldId id="259" r:id="rId5"/>
    <p:sldId id="289" r:id="rId6"/>
    <p:sldId id="298" r:id="rId7"/>
    <p:sldId id="299" r:id="rId8"/>
    <p:sldId id="290" r:id="rId9"/>
    <p:sldId id="300" r:id="rId10"/>
    <p:sldId id="301" r:id="rId11"/>
    <p:sldId id="302" r:id="rId12"/>
    <p:sldId id="303" r:id="rId13"/>
    <p:sldId id="288" r:id="rId14"/>
    <p:sldId id="260" r:id="rId15"/>
    <p:sldId id="292" r:id="rId16"/>
    <p:sldId id="261" r:id="rId17"/>
    <p:sldId id="293" r:id="rId18"/>
    <p:sldId id="262" r:id="rId19"/>
    <p:sldId id="294" r:id="rId20"/>
    <p:sldId id="263" r:id="rId21"/>
    <p:sldId id="295" r:id="rId22"/>
    <p:sldId id="296" r:id="rId23"/>
    <p:sldId id="297" r:id="rId24"/>
    <p:sldId id="304" r:id="rId25"/>
    <p:sldId id="305" r:id="rId26"/>
    <p:sldId id="306" r:id="rId27"/>
    <p:sldId id="307" r:id="rId28"/>
    <p:sldId id="308" r:id="rId29"/>
    <p:sldId id="309" r:id="rId30"/>
    <p:sldId id="310" r:id="rId31"/>
    <p:sldId id="269" r:id="rId32"/>
    <p:sldId id="270" r:id="rId33"/>
    <p:sldId id="286" r:id="rId34"/>
    <p:sldId id="277" r:id="rId35"/>
    <p:sldId id="311" r:id="rId36"/>
    <p:sldId id="312" r:id="rId37"/>
    <p:sldId id="275" r:id="rId38"/>
    <p:sldId id="313" r:id="rId39"/>
    <p:sldId id="274" r:id="rId40"/>
    <p:sldId id="314" r:id="rId41"/>
    <p:sldId id="279" r:id="rId42"/>
    <p:sldId id="315" r:id="rId43"/>
    <p:sldId id="316" r:id="rId44"/>
    <p:sldId id="282" r:id="rId45"/>
    <p:sldId id="283" r:id="rId46"/>
    <p:sldId id="2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9A816D-8C21-4F1F-97FE-9F7ED5F8242D}" type="datetimeFigureOut">
              <a:rPr lang="en-US" smtClean="0"/>
              <a:t>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6DFF9-D7DF-4184-8202-2DFCF51BF6E8}" type="slidenum">
              <a:rPr lang="en-US" smtClean="0"/>
              <a:t>‹#›</a:t>
            </a:fld>
            <a:endParaRPr lang="en-US"/>
          </a:p>
        </p:txBody>
      </p:sp>
    </p:spTree>
    <p:extLst>
      <p:ext uri="{BB962C8B-B14F-4D97-AF65-F5344CB8AC3E}">
        <p14:creationId xmlns:p14="http://schemas.microsoft.com/office/powerpoint/2010/main" val="25893142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DB60E-CB7F-4699-A809-D1F0C0875CCD}" type="datetimeFigureOut">
              <a:rPr lang="en-US" smtClean="0"/>
              <a:t>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B73CE-9973-42AD-A9C1-6449CC412672}" type="slidenum">
              <a:rPr lang="en-US" smtClean="0"/>
              <a:t>‹#›</a:t>
            </a:fld>
            <a:endParaRPr lang="en-US"/>
          </a:p>
        </p:txBody>
      </p:sp>
    </p:spTree>
    <p:extLst>
      <p:ext uri="{BB962C8B-B14F-4D97-AF65-F5344CB8AC3E}">
        <p14:creationId xmlns:p14="http://schemas.microsoft.com/office/powerpoint/2010/main" val="24274297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B73CE-9973-42AD-A9C1-6449CC412672}" type="slidenum">
              <a:rPr lang="en-US" smtClean="0"/>
              <a:t>2</a:t>
            </a:fld>
            <a:endParaRPr lang="en-US"/>
          </a:p>
        </p:txBody>
      </p:sp>
    </p:spTree>
    <p:extLst>
      <p:ext uri="{BB962C8B-B14F-4D97-AF65-F5344CB8AC3E}">
        <p14:creationId xmlns:p14="http://schemas.microsoft.com/office/powerpoint/2010/main" val="381540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320804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103652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90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217931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057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87947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13940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197362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176073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2/7/2017</a:t>
            </a:r>
            <a:endParaRPr lang="en-US"/>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397597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2/7/2017</a:t>
            </a:r>
            <a:endParaRPr lang="en-US"/>
          </a:p>
        </p:txBody>
      </p:sp>
      <p:sp>
        <p:nvSpPr>
          <p:cNvPr id="6" name="Footer Placeholder 5"/>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7" name="Slide Number Placeholder 6"/>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144824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2/7/2017</a:t>
            </a:r>
            <a:endParaRPr lang="en-US"/>
          </a:p>
        </p:txBody>
      </p:sp>
      <p:sp>
        <p:nvSpPr>
          <p:cNvPr id="8" name="Footer Placeholder 7"/>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9" name="Slide Number Placeholder 8"/>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373176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2/7/2017</a:t>
            </a:r>
            <a:endParaRPr lang="en-US"/>
          </a:p>
        </p:txBody>
      </p:sp>
      <p:sp>
        <p:nvSpPr>
          <p:cNvPr id="4" name="Footer Placeholder 3"/>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5" name="Slide Number Placeholder 4"/>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306679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2/7/2017</a:t>
            </a:r>
            <a:endParaRPr lang="en-US"/>
          </a:p>
        </p:txBody>
      </p:sp>
      <p:sp>
        <p:nvSpPr>
          <p:cNvPr id="3" name="Footer Placeholder 2"/>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4" name="Slide Number Placeholder 3"/>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59830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2/7/2017</a:t>
            </a:r>
            <a:endParaRPr lang="en-US"/>
          </a:p>
        </p:txBody>
      </p:sp>
      <p:sp>
        <p:nvSpPr>
          <p:cNvPr id="6" name="Footer Placeholder 5"/>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7" name="Slide Number Placeholder 6"/>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106020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2/7/2017</a:t>
            </a:r>
            <a:endParaRPr lang="en-US"/>
          </a:p>
        </p:txBody>
      </p:sp>
      <p:sp>
        <p:nvSpPr>
          <p:cNvPr id="6" name="Footer Placeholder 5"/>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7" name="Slide Number Placeholder 6"/>
          <p:cNvSpPr>
            <a:spLocks noGrp="1"/>
          </p:cNvSpPr>
          <p:nvPr>
            <p:ph type="sldNum" sz="quarter" idx="12"/>
          </p:nvPr>
        </p:nvSpPr>
        <p:spPr/>
        <p:txBody>
          <a:bodyPr/>
          <a:lstStyle/>
          <a:p>
            <a:fld id="{84CBB347-DEE3-46A7-837D-E01C63AA8807}" type="slidenum">
              <a:rPr lang="en-US" smtClean="0"/>
              <a:t>‹#›</a:t>
            </a:fld>
            <a:endParaRPr lang="en-US"/>
          </a:p>
        </p:txBody>
      </p:sp>
    </p:spTree>
    <p:extLst>
      <p:ext uri="{BB962C8B-B14F-4D97-AF65-F5344CB8AC3E}">
        <p14:creationId xmlns:p14="http://schemas.microsoft.com/office/powerpoint/2010/main" val="268236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2/7/2017</a:t>
            </a: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By: Parfait AYANOU and John WOOD [Wycliffe Associates’ Tech Advance] @Ts ver. 11.0</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4CBB347-DEE3-46A7-837D-E01C63AA8807}" type="slidenum">
              <a:rPr lang="en-US" smtClean="0"/>
              <a:t>‹#›</a:t>
            </a:fld>
            <a:endParaRPr lang="en-US"/>
          </a:p>
        </p:txBody>
      </p:sp>
    </p:spTree>
    <p:extLst>
      <p:ext uri="{BB962C8B-B14F-4D97-AF65-F5344CB8AC3E}">
        <p14:creationId xmlns:p14="http://schemas.microsoft.com/office/powerpoint/2010/main" val="2398323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wikihow.com/Take-Good-Care-of-Your-Laptop-Comput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685800"/>
            <a:ext cx="7772400" cy="1470025"/>
          </a:xfrm>
        </p:spPr>
        <p:txBody>
          <a:bodyPr>
            <a:normAutofit fontScale="90000"/>
          </a:bodyPr>
          <a:lstStyle/>
          <a:p>
            <a:pPr algn="ctr"/>
            <a:r>
              <a:rPr lang="en-US" sz="8800" dirty="0" smtClean="0">
                <a:solidFill>
                  <a:srgbClr val="FF0000"/>
                </a:solidFill>
              </a:rPr>
              <a:t>MAST</a:t>
            </a:r>
            <a:br>
              <a:rPr lang="en-US" sz="8800" dirty="0" smtClean="0">
                <a:solidFill>
                  <a:srgbClr val="FF0000"/>
                </a:solidFill>
              </a:rPr>
            </a:br>
            <a:r>
              <a:rPr lang="en-US" sz="3100" dirty="0" smtClean="0">
                <a:solidFill>
                  <a:srgbClr val="FF0000"/>
                </a:solidFill>
              </a:rPr>
              <a:t>(Tech Support)</a:t>
            </a:r>
            <a:endParaRPr lang="en-US" sz="3100" dirty="0">
              <a:solidFill>
                <a:srgbClr val="FF0000"/>
              </a:solidFill>
            </a:endParaRPr>
          </a:p>
        </p:txBody>
      </p:sp>
      <p:sp>
        <p:nvSpPr>
          <p:cNvPr id="3" name="Subtitle 2"/>
          <p:cNvSpPr>
            <a:spLocks noGrp="1"/>
          </p:cNvSpPr>
          <p:nvPr>
            <p:ph type="subTitle" idx="1"/>
          </p:nvPr>
        </p:nvSpPr>
        <p:spPr>
          <a:xfrm>
            <a:off x="1219200" y="2819400"/>
            <a:ext cx="6553200" cy="838200"/>
          </a:xfrm>
        </p:spPr>
        <p:txBody>
          <a:bodyPr>
            <a:normAutofit/>
          </a:bodyPr>
          <a:lstStyle/>
          <a:p>
            <a:r>
              <a:rPr lang="en-US" sz="2400" dirty="0" smtClean="0">
                <a:solidFill>
                  <a:srgbClr val="FF0000"/>
                </a:solidFill>
              </a:rPr>
              <a:t>Mobilized Assistance Supporting Translation</a:t>
            </a:r>
            <a:endParaRPr lang="en-US" sz="2400" dirty="0">
              <a:solidFill>
                <a:srgbClr val="FF0000"/>
              </a:solidFill>
            </a:endParaRPr>
          </a:p>
        </p:txBody>
      </p:sp>
      <p:sp>
        <p:nvSpPr>
          <p:cNvPr id="5" name="Footer Placeholder 4"/>
          <p:cNvSpPr>
            <a:spLocks noGrp="1"/>
          </p:cNvSpPr>
          <p:nvPr>
            <p:ph type="ftr" sz="quarter" idx="11"/>
          </p:nvPr>
        </p:nvSpPr>
        <p:spPr>
          <a:xfrm>
            <a:off x="609599" y="6041363"/>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sp>
        <p:nvSpPr>
          <p:cNvPr id="4" name="Subtitle 2"/>
          <p:cNvSpPr txBox="1">
            <a:spLocks/>
          </p:cNvSpPr>
          <p:nvPr/>
        </p:nvSpPr>
        <p:spPr>
          <a:xfrm>
            <a:off x="1447800" y="4800600"/>
            <a:ext cx="6480048"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tx1"/>
                </a:solidFill>
              </a:rPr>
              <a:t>By:</a:t>
            </a:r>
          </a:p>
          <a:p>
            <a:r>
              <a:rPr lang="en-US" sz="2000" dirty="0" smtClean="0">
                <a:solidFill>
                  <a:schemeClr val="tx1"/>
                </a:solidFill>
              </a:rPr>
              <a:t>Parfait AYANOU and John WOOD</a:t>
            </a:r>
            <a:endParaRPr lang="fr-FR" sz="2000" dirty="0" smtClean="0">
              <a:solidFill>
                <a:schemeClr val="tx1"/>
              </a:solidFill>
            </a:endParaRPr>
          </a:p>
          <a:p>
            <a:r>
              <a:rPr lang="fr-FR" sz="2000" dirty="0" smtClean="0">
                <a:solidFill>
                  <a:schemeClr val="tx1"/>
                </a:solidFill>
              </a:rPr>
              <a:t>[Wycliffe Associates’ Tech </a:t>
            </a:r>
            <a:r>
              <a:rPr lang="fr-FR" sz="2000" dirty="0" err="1" smtClean="0">
                <a:solidFill>
                  <a:schemeClr val="tx1"/>
                </a:solidFill>
              </a:rPr>
              <a:t>Advance</a:t>
            </a:r>
            <a:r>
              <a:rPr lang="fr-FR" sz="2000" dirty="0" smtClean="0">
                <a:solidFill>
                  <a:schemeClr val="tx1"/>
                </a:solidFill>
              </a:rPr>
              <a:t>]</a:t>
            </a:r>
            <a:endParaRPr lang="en-US" sz="2000" dirty="0" smtClean="0">
              <a:solidFill>
                <a:schemeClr val="tx1"/>
              </a:solidFill>
            </a:endParaRPr>
          </a:p>
        </p:txBody>
      </p:sp>
    </p:spTree>
    <p:extLst>
      <p:ext uri="{BB962C8B-B14F-4D97-AF65-F5344CB8AC3E}">
        <p14:creationId xmlns:p14="http://schemas.microsoft.com/office/powerpoint/2010/main" val="3725231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5835077" cy="762000"/>
          </a:xfrm>
        </p:spPr>
        <p:txBody>
          <a:bodyPr/>
          <a:lstStyle/>
          <a:p>
            <a:r>
              <a:rPr lang="en-US" dirty="0">
                <a:solidFill>
                  <a:srgbClr val="FF0000"/>
                </a:solidFill>
              </a:rPr>
              <a:t>MAINTENANCE/LAPTOP</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802"/>
          <a:stretch/>
        </p:blipFill>
        <p:spPr>
          <a:xfrm>
            <a:off x="475089" y="1245857"/>
            <a:ext cx="2486128" cy="1756412"/>
          </a:xfrm>
        </p:spPr>
      </p:pic>
      <p:sp>
        <p:nvSpPr>
          <p:cNvPr id="4" name="Footer Placeholder 3"/>
          <p:cNvSpPr>
            <a:spLocks noGrp="1"/>
          </p:cNvSpPr>
          <p:nvPr>
            <p:ph type="ftr" sz="quarter" idx="11"/>
          </p:nvPr>
        </p:nvSpPr>
        <p:spPr/>
        <p:txBody>
          <a:bodyPr/>
          <a:lstStyle/>
          <a:p>
            <a:r>
              <a:rPr lang="en-US" smtClean="0"/>
              <a:t>By: Parfait AYANOU and John WOOD [Wycliffe Associates’ Tech Advance] @Ts ver. 11.0</a:t>
            </a:r>
            <a:endParaRPr lang="en-US"/>
          </a:p>
        </p:txBody>
      </p:sp>
      <p:sp>
        <p:nvSpPr>
          <p:cNvPr id="7" name="TextBox 6"/>
          <p:cNvSpPr txBox="1"/>
          <p:nvPr/>
        </p:nvSpPr>
        <p:spPr>
          <a:xfrm>
            <a:off x="3179233" y="762000"/>
            <a:ext cx="5486400" cy="2800767"/>
          </a:xfrm>
          <a:prstGeom prst="rect">
            <a:avLst/>
          </a:prstGeom>
          <a:noFill/>
        </p:spPr>
        <p:txBody>
          <a:bodyPr wrap="square" rtlCol="0">
            <a:spAutoFit/>
          </a:bodyPr>
          <a:lstStyle/>
          <a:p>
            <a:r>
              <a:rPr lang="en-US" sz="3200" dirty="0"/>
              <a:t>2</a:t>
            </a:r>
          </a:p>
          <a:p>
            <a:r>
              <a:rPr lang="en-US" b="1" dirty="0"/>
              <a:t>Having antivirus software available is the best </a:t>
            </a:r>
            <a:r>
              <a:rPr lang="en-US" b="1" dirty="0" err="1"/>
              <a:t>defence</a:t>
            </a:r>
            <a:r>
              <a:rPr lang="en-US" b="1" dirty="0"/>
              <a:t> against a virus.</a:t>
            </a:r>
            <a:r>
              <a:rPr lang="en-US" dirty="0"/>
              <a:t> Even if you know what you download, it could still contain a virus. If you choose not to have antivirus software you run the risk of a circuit error or software problem in your system. The virus may also slow down the system operations and performance. </a:t>
            </a:r>
          </a:p>
          <a:p>
            <a:endParaRPr lang="en-US" dirty="0"/>
          </a:p>
        </p:txBody>
      </p:sp>
      <p:pic>
        <p:nvPicPr>
          <p:cNvPr id="8"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t="-1" b="2518"/>
          <a:stretch/>
        </p:blipFill>
        <p:spPr>
          <a:xfrm>
            <a:off x="573313" y="3678164"/>
            <a:ext cx="2307857" cy="1687304"/>
          </a:xfrm>
          <a:prstGeom prst="rect">
            <a:avLst/>
          </a:prstGeom>
        </p:spPr>
      </p:pic>
      <p:sp>
        <p:nvSpPr>
          <p:cNvPr id="9" name="TextBox 8"/>
          <p:cNvSpPr txBox="1"/>
          <p:nvPr/>
        </p:nvSpPr>
        <p:spPr>
          <a:xfrm>
            <a:off x="2950331" y="3678164"/>
            <a:ext cx="5814485" cy="2185214"/>
          </a:xfrm>
          <a:prstGeom prst="rect">
            <a:avLst/>
          </a:prstGeom>
          <a:noFill/>
        </p:spPr>
        <p:txBody>
          <a:bodyPr wrap="square" rtlCol="0">
            <a:spAutoFit/>
          </a:bodyPr>
          <a:lstStyle/>
          <a:p>
            <a:r>
              <a:rPr lang="en-US" sz="2800" dirty="0"/>
              <a:t>3</a:t>
            </a:r>
          </a:p>
          <a:p>
            <a:r>
              <a:rPr lang="en-US" b="1" dirty="0"/>
              <a:t>Keep food away from your laptop.</a:t>
            </a:r>
            <a:r>
              <a:rPr lang="en-US" dirty="0"/>
              <a:t> Don't eat over your laptop, the crumbs can fall between the keys and provide an invitation to small bugs or damage the circuitry. Worse yet, the laptop will look dirty if there are crumbs on it. </a:t>
            </a:r>
          </a:p>
          <a:p>
            <a:endParaRPr lang="en-US" dirty="0"/>
          </a:p>
        </p:txBody>
      </p:sp>
    </p:spTree>
    <p:extLst>
      <p:ext uri="{BB962C8B-B14F-4D97-AF65-F5344CB8AC3E}">
        <p14:creationId xmlns:p14="http://schemas.microsoft.com/office/powerpoint/2010/main" val="397952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715001" cy="685800"/>
          </a:xfrm>
        </p:spPr>
        <p:txBody>
          <a:bodyPr/>
          <a:lstStyle/>
          <a:p>
            <a:r>
              <a:rPr lang="en-US" dirty="0">
                <a:solidFill>
                  <a:srgbClr val="FF0000"/>
                </a:solidFill>
              </a:rPr>
              <a:t>MAINTENANCE/LAPTOP</a:t>
            </a:r>
          </a:p>
        </p:txBody>
      </p:sp>
      <p:sp>
        <p:nvSpPr>
          <p:cNvPr id="4" name="Footer Placeholder 3"/>
          <p:cNvSpPr>
            <a:spLocks noGrp="1"/>
          </p:cNvSpPr>
          <p:nvPr>
            <p:ph type="ftr" sz="quarter" idx="11"/>
          </p:nvPr>
        </p:nvSpPr>
        <p:spPr/>
        <p:txBody>
          <a:bodyPr/>
          <a:lstStyle/>
          <a:p>
            <a:r>
              <a:rPr lang="en-US" smtClean="0"/>
              <a:t>By: Parfait AYANOU and John WOOD [Wycliffe Associates’ Tech Advance] @Ts ver. 11.0</a:t>
            </a: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5440"/>
          <a:stretch/>
        </p:blipFill>
        <p:spPr>
          <a:xfrm>
            <a:off x="631453" y="823079"/>
            <a:ext cx="2286002" cy="1621232"/>
          </a:xfrm>
          <a:prstGeom prst="rect">
            <a:avLst/>
          </a:prstGeom>
        </p:spPr>
      </p:pic>
      <p:sp>
        <p:nvSpPr>
          <p:cNvPr id="9" name="TextBox 8"/>
          <p:cNvSpPr txBox="1"/>
          <p:nvPr/>
        </p:nvSpPr>
        <p:spPr>
          <a:xfrm>
            <a:off x="2971800" y="975479"/>
            <a:ext cx="4991100" cy="1015663"/>
          </a:xfrm>
          <a:prstGeom prst="rect">
            <a:avLst/>
          </a:prstGeom>
          <a:noFill/>
        </p:spPr>
        <p:txBody>
          <a:bodyPr wrap="square" rtlCol="0">
            <a:spAutoFit/>
          </a:bodyPr>
          <a:lstStyle/>
          <a:p>
            <a:r>
              <a:rPr lang="en-US" sz="2400" b="1" dirty="0" smtClean="0"/>
              <a:t>4</a:t>
            </a:r>
          </a:p>
          <a:p>
            <a:r>
              <a:rPr lang="en-US" b="1" dirty="0" smtClean="0"/>
              <a:t>Ideally </a:t>
            </a:r>
            <a:r>
              <a:rPr lang="en-US" b="1" dirty="0"/>
              <a:t>keep the computer in a clean and dust free room.</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3422889"/>
            <a:ext cx="2236264" cy="1639895"/>
          </a:xfrm>
          <a:prstGeom prst="rect">
            <a:avLst/>
          </a:prstGeom>
        </p:spPr>
      </p:pic>
      <p:sp>
        <p:nvSpPr>
          <p:cNvPr id="11" name="TextBox 10"/>
          <p:cNvSpPr txBox="1"/>
          <p:nvPr/>
        </p:nvSpPr>
        <p:spPr>
          <a:xfrm>
            <a:off x="2993571" y="2927147"/>
            <a:ext cx="5791200" cy="3016210"/>
          </a:xfrm>
          <a:prstGeom prst="rect">
            <a:avLst/>
          </a:prstGeom>
          <a:noFill/>
        </p:spPr>
        <p:txBody>
          <a:bodyPr wrap="square" rtlCol="0">
            <a:spAutoFit/>
          </a:bodyPr>
          <a:lstStyle/>
          <a:p>
            <a:r>
              <a:rPr lang="en-US" sz="2800" dirty="0"/>
              <a:t>5</a:t>
            </a:r>
            <a:endParaRPr lang="en-US" dirty="0"/>
          </a:p>
          <a:p>
            <a:r>
              <a:rPr lang="en-US" b="1" dirty="0"/>
              <a:t>Always have clean hands when using your laptop.</a:t>
            </a:r>
            <a:r>
              <a:rPr lang="en-US" dirty="0"/>
              <a:t> Clean hands make it easier to use your laptop touchpad and there will be less risk of leaving dirt and other stains on the computer. In addition, if you clean your hands before you use the laptop, you will reduce wear and tear on the coating caused by contact with sweat and small particles that can act upon the laptop's exterior. </a:t>
            </a:r>
          </a:p>
          <a:p>
            <a:endParaRPr lang="en-US" dirty="0"/>
          </a:p>
        </p:txBody>
      </p:sp>
    </p:spTree>
    <p:extLst>
      <p:ext uri="{BB962C8B-B14F-4D97-AF65-F5344CB8AC3E}">
        <p14:creationId xmlns:p14="http://schemas.microsoft.com/office/powerpoint/2010/main" val="762218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029201" cy="609600"/>
          </a:xfrm>
        </p:spPr>
        <p:txBody>
          <a:bodyPr>
            <a:normAutofit fontScale="90000"/>
          </a:bodyPr>
          <a:lstStyle/>
          <a:p>
            <a:r>
              <a:rPr lang="en-US" dirty="0" smtClean="0">
                <a:solidFill>
                  <a:srgbClr val="FF0000"/>
                </a:solidFill>
              </a:rPr>
              <a:t>MAINTENANCE/LAPTOP</a:t>
            </a:r>
            <a:endParaRPr lang="en-US" dirty="0">
              <a:solidFill>
                <a:srgbClr val="FF000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90600"/>
            <a:ext cx="2057400" cy="1543050"/>
          </a:xfrm>
        </p:spPr>
      </p:pic>
      <p:sp>
        <p:nvSpPr>
          <p:cNvPr id="4" name="Footer Placeholder 3"/>
          <p:cNvSpPr>
            <a:spLocks noGrp="1"/>
          </p:cNvSpPr>
          <p:nvPr>
            <p:ph type="ftr" sz="quarter" idx="11"/>
          </p:nvPr>
        </p:nvSpPr>
        <p:spPr>
          <a:xfrm>
            <a:off x="609599" y="6041363"/>
            <a:ext cx="47244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sp>
        <p:nvSpPr>
          <p:cNvPr id="7" name="TextBox 6"/>
          <p:cNvSpPr txBox="1"/>
          <p:nvPr/>
        </p:nvSpPr>
        <p:spPr>
          <a:xfrm>
            <a:off x="2590800" y="533400"/>
            <a:ext cx="6096000" cy="2185214"/>
          </a:xfrm>
          <a:prstGeom prst="rect">
            <a:avLst/>
          </a:prstGeom>
          <a:noFill/>
        </p:spPr>
        <p:txBody>
          <a:bodyPr wrap="square" rtlCol="0">
            <a:spAutoFit/>
          </a:bodyPr>
          <a:lstStyle/>
          <a:p>
            <a:r>
              <a:rPr lang="en-US" sz="2800" b="1" dirty="0" smtClean="0"/>
              <a:t>6</a:t>
            </a:r>
            <a:endParaRPr lang="en-US" b="1" dirty="0" smtClean="0"/>
          </a:p>
          <a:p>
            <a:r>
              <a:rPr lang="en-US" b="1" dirty="0" smtClean="0"/>
              <a:t>Be </a:t>
            </a:r>
            <a:r>
              <a:rPr lang="en-US" b="1" dirty="0"/>
              <a:t>sure to plug accessory devices into their proper slots.</a:t>
            </a:r>
            <a:r>
              <a:rPr lang="en-US" dirty="0"/>
              <a:t> Always look at the symbols on the laptop carefully before inserting devices. Jamming a phone line into an Ethernet port or vice versa could damage the sockets, making it impossible to use them again. It is very important to observe this step.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734866"/>
            <a:ext cx="1981200" cy="1485900"/>
          </a:xfrm>
          <a:prstGeom prst="rect">
            <a:avLst/>
          </a:prstGeom>
        </p:spPr>
      </p:pic>
      <p:sp>
        <p:nvSpPr>
          <p:cNvPr id="9" name="TextBox 8"/>
          <p:cNvSpPr txBox="1"/>
          <p:nvPr/>
        </p:nvSpPr>
        <p:spPr>
          <a:xfrm>
            <a:off x="2514600" y="2667000"/>
            <a:ext cx="5562600" cy="1846659"/>
          </a:xfrm>
          <a:prstGeom prst="rect">
            <a:avLst/>
          </a:prstGeom>
          <a:noFill/>
        </p:spPr>
        <p:txBody>
          <a:bodyPr wrap="square" rtlCol="0">
            <a:spAutoFit/>
          </a:bodyPr>
          <a:lstStyle/>
          <a:p>
            <a:r>
              <a:rPr lang="en-US" sz="2400" b="1" dirty="0" smtClean="0"/>
              <a:t>7</a:t>
            </a:r>
          </a:p>
          <a:p>
            <a:r>
              <a:rPr lang="en-US" b="1" dirty="0" smtClean="0"/>
              <a:t>Have </a:t>
            </a:r>
            <a:r>
              <a:rPr lang="en-US" b="1" dirty="0"/>
              <a:t>the unit cleaned annually to remove internal dust.</a:t>
            </a:r>
            <a:r>
              <a:rPr lang="en-US" dirty="0"/>
              <a:t> Get this done by a computer professional, or do it yourself if you can. If dust accumulates, the system will not be able to cool itself correctly. Heat can destroy the motherboard.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971" y="4311058"/>
            <a:ext cx="2052429" cy="1539322"/>
          </a:xfrm>
          <a:prstGeom prst="rect">
            <a:avLst/>
          </a:prstGeom>
        </p:spPr>
      </p:pic>
      <p:sp>
        <p:nvSpPr>
          <p:cNvPr id="11" name="TextBox 10"/>
          <p:cNvSpPr txBox="1"/>
          <p:nvPr/>
        </p:nvSpPr>
        <p:spPr>
          <a:xfrm>
            <a:off x="2405743" y="4496022"/>
            <a:ext cx="6096000" cy="1846659"/>
          </a:xfrm>
          <a:prstGeom prst="rect">
            <a:avLst/>
          </a:prstGeom>
          <a:noFill/>
        </p:spPr>
        <p:txBody>
          <a:bodyPr wrap="square" rtlCol="0">
            <a:spAutoFit/>
          </a:bodyPr>
          <a:lstStyle/>
          <a:p>
            <a:r>
              <a:rPr lang="en-US" sz="2400" dirty="0"/>
              <a:t>8</a:t>
            </a:r>
          </a:p>
          <a:p>
            <a:r>
              <a:rPr lang="en-US" b="1" dirty="0"/>
              <a:t>Avoid placing heavy materials, such as books, on top of your laptop.</a:t>
            </a:r>
            <a:r>
              <a:rPr lang="en-US" dirty="0"/>
              <a:t> This can push the LCD screen into the keyboard, and will eventually damage it. Also, the CD-ROM insert will be squished and, eventually, will break. </a:t>
            </a:r>
          </a:p>
          <a:p>
            <a:endParaRPr lang="en-US" dirty="0"/>
          </a:p>
        </p:txBody>
      </p:sp>
    </p:spTree>
    <p:extLst>
      <p:ext uri="{BB962C8B-B14F-4D97-AF65-F5344CB8AC3E}">
        <p14:creationId xmlns:p14="http://schemas.microsoft.com/office/powerpoint/2010/main" val="948223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5" y="217714"/>
            <a:ext cx="5638801" cy="685800"/>
          </a:xfrm>
        </p:spPr>
        <p:txBody>
          <a:bodyPr/>
          <a:lstStyle/>
          <a:p>
            <a:r>
              <a:rPr lang="en-US" dirty="0" smtClean="0">
                <a:solidFill>
                  <a:srgbClr val="FF0000"/>
                </a:solidFill>
              </a:rPr>
              <a:t>TRANSLATION STUDIO</a:t>
            </a:r>
            <a:endParaRPr lang="en-US" dirty="0">
              <a:solidFill>
                <a:srgbClr val="FF0000"/>
              </a:solidFill>
            </a:endParaRPr>
          </a:p>
        </p:txBody>
      </p:sp>
      <p:sp>
        <p:nvSpPr>
          <p:cNvPr id="4" name="Footer Placeholder 3"/>
          <p:cNvSpPr>
            <a:spLocks noGrp="1"/>
          </p:cNvSpPr>
          <p:nvPr>
            <p:ph type="ftr" sz="quarter" idx="11"/>
          </p:nvPr>
        </p:nvSpPr>
        <p:spPr>
          <a:xfrm>
            <a:off x="609599" y="6041363"/>
            <a:ext cx="4876801" cy="365125"/>
          </a:xfrm>
        </p:spPr>
        <p:txBody>
          <a:bodyPr/>
          <a:lstStyle/>
          <a:p>
            <a:r>
              <a:rPr lang="en-US" smtClean="0"/>
              <a:t>By: Parfait AYANOU and John WOOD [Wycliffe Associates’ Tech Advance] @Ts ver. 11.0</a:t>
            </a:r>
            <a:endParaRPr lang="en-US"/>
          </a:p>
        </p:txBody>
      </p:sp>
      <p:pic>
        <p:nvPicPr>
          <p:cNvPr id="1027" name="Picture 3" descr="https://unfoldingword.org/assets/img/ico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121" y="816428"/>
            <a:ext cx="1569357" cy="16447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631370" y="2602887"/>
            <a:ext cx="805543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Arial" panose="020B0604020202020204" pitchFamily="34" charset="0"/>
              </a:rPr>
              <a:t>translationStudio</a:t>
            </a:r>
            <a:endParaRPr kumimoji="0" lang="en-US" altLang="en-US" sz="7200" b="1" i="0" u="none" strike="noStrike" cap="none" normalizeH="0" baseline="0" dirty="0" smtClean="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chemeClr val="tx1"/>
                </a:solidFill>
                <a:effectLst/>
                <a:latin typeface="Arial" panose="020B0604020202020204" pitchFamily="34" charset="0"/>
              </a:rPr>
              <a:t>translationStudio</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tS</a:t>
            </a:r>
            <a:r>
              <a:rPr kumimoji="0" lang="en-US" altLang="en-US" sz="2000" b="0" i="0" u="none" strike="noStrike" cap="none" normalizeH="0" baseline="0" dirty="0" smtClean="0">
                <a:ln>
                  <a:noFill/>
                </a:ln>
                <a:solidFill>
                  <a:schemeClr val="tx1"/>
                </a:solidFill>
                <a:effectLst/>
                <a:latin typeface="Arial" panose="020B0604020202020204" pitchFamily="34" charset="0"/>
              </a:rPr>
              <a:t>) is a free utility for translating the Bible and biblical content into any language. The purpose of </a:t>
            </a:r>
            <a:r>
              <a:rPr kumimoji="0" lang="en-US" altLang="en-US" sz="2000" b="0" i="0" u="none" strike="noStrike" cap="none" normalizeH="0" baseline="0" dirty="0" err="1" smtClean="0">
                <a:ln>
                  <a:noFill/>
                </a:ln>
                <a:solidFill>
                  <a:schemeClr val="tx1"/>
                </a:solidFill>
                <a:effectLst/>
                <a:latin typeface="Arial" panose="020B0604020202020204" pitchFamily="34" charset="0"/>
              </a:rPr>
              <a:t>translationStudio</a:t>
            </a:r>
            <a:r>
              <a:rPr kumimoji="0" lang="en-US" altLang="en-US" sz="2000" b="0" i="0" u="none" strike="noStrike" cap="none" normalizeH="0" baseline="0" dirty="0" smtClean="0">
                <a:ln>
                  <a:noFill/>
                </a:ln>
                <a:solidFill>
                  <a:schemeClr val="tx1"/>
                </a:solidFill>
                <a:effectLst/>
                <a:latin typeface="Arial" panose="020B0604020202020204" pitchFamily="34" charset="0"/>
              </a:rPr>
              <a:t> is to make Bible translation accessible to the global church. </a:t>
            </a:r>
            <a:r>
              <a:rPr kumimoji="0" lang="en-US" altLang="en-US" sz="2000" b="0" i="0" u="none" strike="noStrike" cap="none" normalizeH="0" baseline="0" dirty="0" err="1" smtClean="0">
                <a:ln>
                  <a:noFill/>
                </a:ln>
                <a:solidFill>
                  <a:schemeClr val="tx1"/>
                </a:solidFill>
                <a:effectLst/>
                <a:latin typeface="Arial" panose="020B0604020202020204" pitchFamily="34" charset="0"/>
              </a:rPr>
              <a:t>translationStudio</a:t>
            </a:r>
            <a:r>
              <a:rPr kumimoji="0" lang="en-US" altLang="en-US" sz="2000" b="0" i="0" u="none" strike="noStrike" cap="none" normalizeH="0" baseline="0" dirty="0" smtClean="0">
                <a:ln>
                  <a:noFill/>
                </a:ln>
                <a:solidFill>
                  <a:schemeClr val="tx1"/>
                </a:solidFill>
                <a:effectLst/>
                <a:latin typeface="Arial" panose="020B0604020202020204" pitchFamily="34" charset="0"/>
              </a:rPr>
              <a:t> is fully functional without an internet connection and enables collaboration in the translation process. The app includes numerous just in time translation helps that explain keywords, difficult to translate phrases, and general translation concepts. When translations are completed, the app enables uploading and publishing through the </a:t>
            </a:r>
            <a:r>
              <a:rPr kumimoji="0" lang="en-US" altLang="en-US" sz="2000" b="0" i="0" u="none" strike="noStrike" cap="none" normalizeH="0" baseline="0" dirty="0" err="1" smtClean="0">
                <a:ln>
                  <a:noFill/>
                </a:ln>
                <a:solidFill>
                  <a:schemeClr val="tx1"/>
                </a:solidFill>
                <a:effectLst/>
                <a:latin typeface="Arial" panose="020B0604020202020204" pitchFamily="34" charset="0"/>
              </a:rPr>
              <a:t>unfoldingWord</a:t>
            </a:r>
            <a:r>
              <a:rPr kumimoji="0" lang="en-US" altLang="en-US" sz="2000" b="0" i="0" u="none" strike="noStrike" cap="none" normalizeH="0" baseline="0" dirty="0" smtClean="0">
                <a:ln>
                  <a:noFill/>
                </a:ln>
                <a:solidFill>
                  <a:schemeClr val="tx1"/>
                </a:solidFill>
                <a:effectLst/>
                <a:latin typeface="Arial" panose="020B0604020202020204" pitchFamily="34" charset="0"/>
              </a:rPr>
              <a:t> platform.</a:t>
            </a:r>
            <a:endParaRPr kumimoji="0" lang="en-US" altLang="en-US" sz="54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descr="ico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95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Login page</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11" name="Footer Placeholder 10"/>
          <p:cNvSpPr>
            <a:spLocks noGrp="1"/>
          </p:cNvSpPr>
          <p:nvPr>
            <p:ph type="ftr" sz="quarter" idx="11"/>
          </p:nvPr>
        </p:nvSpPr>
        <p:spPr/>
        <p:txBody>
          <a:bodyPr/>
          <a:lstStyle/>
          <a:p>
            <a:r>
              <a:rPr lang="en-US" smtClean="0"/>
              <a:t>By: Parfait AYANOU and John WOOD [Wycliffe Associates’ Tech Advance] @Ts ver. 11.0</a:t>
            </a:r>
            <a:endParaRPr lang="en-US"/>
          </a:p>
        </p:txBody>
      </p:sp>
      <p:grpSp>
        <p:nvGrpSpPr>
          <p:cNvPr id="10" name="Group 9"/>
          <p:cNvGrpSpPr/>
          <p:nvPr/>
        </p:nvGrpSpPr>
        <p:grpSpPr>
          <a:xfrm>
            <a:off x="224431" y="609600"/>
            <a:ext cx="8767169" cy="6172200"/>
            <a:chOff x="224431" y="609600"/>
            <a:chExt cx="8767169" cy="6172200"/>
          </a:xfrm>
        </p:grpSpPr>
        <p:pic>
          <p:nvPicPr>
            <p:cNvPr id="6" name="Picture 5"/>
            <p:cNvPicPr>
              <a:picLocks noChangeAspect="1"/>
            </p:cNvPicPr>
            <p:nvPr/>
          </p:nvPicPr>
          <p:blipFill rotWithShape="1">
            <a:blip r:embed="rId2"/>
            <a:srcRect b="4762"/>
            <a:stretch/>
          </p:blipFill>
          <p:spPr>
            <a:xfrm>
              <a:off x="224431" y="609600"/>
              <a:ext cx="8767169" cy="6172200"/>
            </a:xfrm>
            <a:prstGeom prst="rect">
              <a:avLst/>
            </a:prstGeom>
          </p:spPr>
        </p:pic>
        <p:sp>
          <p:nvSpPr>
            <p:cNvPr id="8" name="Oval 7"/>
            <p:cNvSpPr/>
            <p:nvPr/>
          </p:nvSpPr>
          <p:spPr>
            <a:xfrm>
              <a:off x="2590800" y="3810000"/>
              <a:ext cx="4290313" cy="990600"/>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spTree>
    <p:extLst>
      <p:ext uri="{BB962C8B-B14F-4D97-AF65-F5344CB8AC3E}">
        <p14:creationId xmlns:p14="http://schemas.microsoft.com/office/powerpoint/2010/main" val="347901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28600"/>
            <a:ext cx="6347713" cy="1320800"/>
          </a:xfrm>
        </p:spPr>
        <p:txBody>
          <a:bodyPr/>
          <a:lstStyle/>
          <a:p>
            <a:r>
              <a:rPr lang="en-US" dirty="0" smtClean="0">
                <a:solidFill>
                  <a:srgbClr val="FF0000"/>
                </a:solidFill>
              </a:rPr>
              <a:t>Start a new project</a:t>
            </a:r>
            <a:endParaRPr lang="en-US" dirty="0">
              <a:solidFill>
                <a:srgbClr val="FF0000"/>
              </a:solidFill>
            </a:endParaRPr>
          </a:p>
        </p:txBody>
      </p:sp>
      <p:pic>
        <p:nvPicPr>
          <p:cNvPr id="26" name="Content Placeholder 25"/>
          <p:cNvPicPr>
            <a:picLocks noGrp="1"/>
          </p:cNvPicPr>
          <p:nvPr>
            <p:ph idx="1"/>
          </p:nvPr>
        </p:nvPicPr>
        <p:blipFill rotWithShape="1">
          <a:blip r:embed="rId2">
            <a:extLst>
              <a:ext uri="{28A0092B-C50C-407E-A947-70E740481C1C}">
                <a14:useLocalDpi xmlns:a14="http://schemas.microsoft.com/office/drawing/2010/main" val="0"/>
              </a:ext>
            </a:extLst>
          </a:blip>
          <a:srcRect b="5466"/>
          <a:stretch/>
        </p:blipFill>
        <p:spPr bwMode="auto">
          <a:xfrm>
            <a:off x="152400" y="889000"/>
            <a:ext cx="8839199" cy="5126963"/>
          </a:xfrm>
          <a:prstGeom prst="rect">
            <a:avLst/>
          </a:prstGeom>
          <a:noFill/>
          <a:ln>
            <a:noFill/>
          </a:ln>
        </p:spPr>
      </p:pic>
      <p:sp>
        <p:nvSpPr>
          <p:cNvPr id="4" name="Footer Placeholder 3"/>
          <p:cNvSpPr>
            <a:spLocks noGrp="1"/>
          </p:cNvSpPr>
          <p:nvPr>
            <p:ph type="ftr" sz="quarter" idx="11"/>
          </p:nvPr>
        </p:nvSpPr>
        <p:spPr>
          <a:xfrm>
            <a:off x="609599" y="6041363"/>
            <a:ext cx="49530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sp>
        <p:nvSpPr>
          <p:cNvPr id="27" name="Oval 26"/>
          <p:cNvSpPr/>
          <p:nvPr/>
        </p:nvSpPr>
        <p:spPr>
          <a:xfrm>
            <a:off x="3581400" y="3048000"/>
            <a:ext cx="2362200" cy="762000"/>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cxnSp>
        <p:nvCxnSpPr>
          <p:cNvPr id="30" name="Straight Arrow Connector 29"/>
          <p:cNvCxnSpPr/>
          <p:nvPr/>
        </p:nvCxnSpPr>
        <p:spPr>
          <a:xfrm flipV="1">
            <a:off x="7391400" y="1727200"/>
            <a:ext cx="1157514" cy="29972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20168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0000"/>
                </a:solidFill>
              </a:rPr>
              <a:t>New Project</a:t>
            </a:r>
            <a:endParaRPr lang="en-US" dirty="0">
              <a:solidFill>
                <a:srgbClr val="FF0000"/>
              </a:solidFill>
            </a:endParaRPr>
          </a:p>
        </p:txBody>
      </p:sp>
      <p:pic>
        <p:nvPicPr>
          <p:cNvPr id="11" name="Content Placeholder 10"/>
          <p:cNvPicPr>
            <a:picLocks noGrp="1" noChangeAspect="1"/>
          </p:cNvPicPr>
          <p:nvPr>
            <p:ph idx="1"/>
          </p:nvPr>
        </p:nvPicPr>
        <p:blipFill rotWithShape="1">
          <a:blip r:embed="rId2"/>
          <a:srcRect b="5257"/>
          <a:stretch/>
        </p:blipFill>
        <p:spPr>
          <a:xfrm>
            <a:off x="304800" y="685801"/>
            <a:ext cx="8338302" cy="5355562"/>
          </a:xfrm>
          <a:prstGeom prst="rect">
            <a:avLst/>
          </a:prstGeom>
        </p:spPr>
      </p:pic>
      <p:sp>
        <p:nvSpPr>
          <p:cNvPr id="3" name="Footer Placeholder 2"/>
          <p:cNvSpPr>
            <a:spLocks noGrp="1"/>
          </p:cNvSpPr>
          <p:nvPr>
            <p:ph type="ftr" sz="quarter" idx="11"/>
          </p:nvPr>
        </p:nvSpPr>
        <p:spPr>
          <a:xfrm>
            <a:off x="609599" y="6041363"/>
            <a:ext cx="50292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grpSp>
        <p:nvGrpSpPr>
          <p:cNvPr id="16" name="Group 15"/>
          <p:cNvGrpSpPr/>
          <p:nvPr/>
        </p:nvGrpSpPr>
        <p:grpSpPr>
          <a:xfrm>
            <a:off x="1066800" y="885508"/>
            <a:ext cx="6788567" cy="2010092"/>
            <a:chOff x="1066800" y="885508"/>
            <a:chExt cx="6788567" cy="2010092"/>
          </a:xfrm>
        </p:grpSpPr>
        <p:sp>
          <p:nvSpPr>
            <p:cNvPr id="8" name="Oval 7"/>
            <p:cNvSpPr/>
            <p:nvPr/>
          </p:nvSpPr>
          <p:spPr>
            <a:xfrm>
              <a:off x="5334000" y="1676400"/>
              <a:ext cx="457200" cy="4572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3048000" y="1219200"/>
              <a:ext cx="1600200" cy="4572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1066800" y="885508"/>
              <a:ext cx="1371600" cy="4572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6241143" y="2526268"/>
              <a:ext cx="1614224" cy="369332"/>
            </a:xfrm>
            <a:prstGeom prst="rect">
              <a:avLst/>
            </a:prstGeom>
            <a:noFill/>
          </p:spPr>
          <p:txBody>
            <a:bodyPr wrap="none" rtlCol="0">
              <a:spAutoFit/>
            </a:bodyPr>
            <a:lstStyle/>
            <a:p>
              <a:r>
                <a:rPr lang="en-US" dirty="0" smtClean="0"/>
                <a:t>Language Code</a:t>
              </a:r>
              <a:endParaRPr lang="en-US" dirty="0"/>
            </a:p>
          </p:txBody>
        </p:sp>
        <p:cxnSp>
          <p:nvCxnSpPr>
            <p:cNvPr id="15" name="Straight Arrow Connector 14"/>
            <p:cNvCxnSpPr/>
            <p:nvPr/>
          </p:nvCxnSpPr>
          <p:spPr>
            <a:xfrm flipH="1" flipV="1">
              <a:off x="5791200" y="1969532"/>
              <a:ext cx="653476" cy="62126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152497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347713" cy="740437"/>
          </a:xfrm>
        </p:spPr>
        <p:txBody>
          <a:bodyPr/>
          <a:lstStyle/>
          <a:p>
            <a:r>
              <a:rPr lang="en-US" dirty="0" smtClean="0">
                <a:solidFill>
                  <a:srgbClr val="FF0000"/>
                </a:solidFill>
              </a:rPr>
              <a:t>Enter the Language code</a:t>
            </a:r>
            <a:endParaRPr lang="en-US" dirty="0">
              <a:solidFill>
                <a:srgbClr val="FF0000"/>
              </a:solidFill>
            </a:endParaRPr>
          </a:p>
        </p:txBody>
      </p:sp>
      <p:sp>
        <p:nvSpPr>
          <p:cNvPr id="4" name="Footer Placeholder 3"/>
          <p:cNvSpPr>
            <a:spLocks noGrp="1"/>
          </p:cNvSpPr>
          <p:nvPr>
            <p:ph type="ftr" sz="quarter" idx="11"/>
          </p:nvPr>
        </p:nvSpPr>
        <p:spPr>
          <a:xfrm>
            <a:off x="533400" y="6406488"/>
            <a:ext cx="4876800"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b="5029"/>
          <a:stretch/>
        </p:blipFill>
        <p:spPr bwMode="auto">
          <a:xfrm>
            <a:off x="152400" y="1143000"/>
            <a:ext cx="8839200" cy="4898363"/>
          </a:xfrm>
          <a:prstGeom prst="rect">
            <a:avLst/>
          </a:prstGeom>
          <a:noFill/>
          <a:ln>
            <a:noFill/>
          </a:ln>
        </p:spPr>
      </p:pic>
      <p:sp>
        <p:nvSpPr>
          <p:cNvPr id="7" name="Oval 6"/>
          <p:cNvSpPr/>
          <p:nvPr/>
        </p:nvSpPr>
        <p:spPr>
          <a:xfrm>
            <a:off x="5638800" y="2133600"/>
            <a:ext cx="381000" cy="228600"/>
          </a:xfrm>
          <a:prstGeom prst="ellipse">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8" name="Oval 7"/>
          <p:cNvSpPr/>
          <p:nvPr/>
        </p:nvSpPr>
        <p:spPr>
          <a:xfrm>
            <a:off x="3124200" y="1676400"/>
            <a:ext cx="457200" cy="457200"/>
          </a:xfrm>
          <a:prstGeom prst="ellipse">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cxnSp>
        <p:nvCxnSpPr>
          <p:cNvPr id="10" name="Straight Arrow Connector 9"/>
          <p:cNvCxnSpPr/>
          <p:nvPr/>
        </p:nvCxnSpPr>
        <p:spPr>
          <a:xfrm flipV="1">
            <a:off x="2133600" y="2286000"/>
            <a:ext cx="1143000"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2895600"/>
            <a:ext cx="2286000" cy="381000"/>
          </a:xfrm>
          <a:prstGeom prst="rect">
            <a:avLst/>
          </a:prstGeom>
          <a:noFill/>
        </p:spPr>
        <p:txBody>
          <a:bodyPr wrap="square" rtlCol="0">
            <a:spAutoFit/>
          </a:bodyPr>
          <a:lstStyle/>
          <a:p>
            <a:r>
              <a:rPr lang="en-US" dirty="0" smtClean="0"/>
              <a:t>TARGET LANGUAGE</a:t>
            </a:r>
            <a:endParaRPr lang="en-US" dirty="0"/>
          </a:p>
        </p:txBody>
      </p:sp>
    </p:spTree>
    <p:extLst>
      <p:ext uri="{BB962C8B-B14F-4D97-AF65-F5344CB8AC3E}">
        <p14:creationId xmlns:p14="http://schemas.microsoft.com/office/powerpoint/2010/main" val="2045561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F0000"/>
                </a:solidFill>
              </a:rPr>
              <a:t>Project </a:t>
            </a:r>
            <a:r>
              <a:rPr lang="en-US" dirty="0">
                <a:solidFill>
                  <a:srgbClr val="FF0000"/>
                </a:solidFill>
              </a:rPr>
              <a:t>(</a:t>
            </a:r>
            <a:r>
              <a:rPr lang="en-US" dirty="0" smtClean="0">
                <a:solidFill>
                  <a:srgbClr val="FF0000"/>
                </a:solidFill>
              </a:rPr>
              <a:t>New/Old Testament/Other)</a:t>
            </a:r>
            <a:endParaRPr lang="en-US" dirty="0">
              <a:solidFill>
                <a:srgbClr val="FF0000"/>
              </a:solidFill>
            </a:endParaRPr>
          </a:p>
        </p:txBody>
      </p:sp>
      <p:sp>
        <p:nvSpPr>
          <p:cNvPr id="3" name="Footer Placeholder 2"/>
          <p:cNvSpPr>
            <a:spLocks noGrp="1"/>
          </p:cNvSpPr>
          <p:nvPr>
            <p:ph type="ftr" sz="quarter" idx="11"/>
          </p:nvPr>
        </p:nvSpPr>
        <p:spPr>
          <a:xfrm>
            <a:off x="609600" y="6274858"/>
            <a:ext cx="5004114"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2839"/>
            <a:ext cx="8229600" cy="4958523"/>
          </a:xfrm>
          <a:prstGeom prst="rect">
            <a:avLst/>
          </a:prstGeom>
          <a:noFill/>
          <a:ln>
            <a:noFill/>
          </a:ln>
        </p:spPr>
      </p:pic>
      <p:grpSp>
        <p:nvGrpSpPr>
          <p:cNvPr id="5" name="Group 4"/>
          <p:cNvGrpSpPr/>
          <p:nvPr/>
        </p:nvGrpSpPr>
        <p:grpSpPr>
          <a:xfrm>
            <a:off x="2362200" y="1828800"/>
            <a:ext cx="3810000" cy="1447800"/>
            <a:chOff x="0" y="1854139"/>
            <a:chExt cx="2286000" cy="508061"/>
          </a:xfrm>
        </p:grpSpPr>
        <p:sp>
          <p:nvSpPr>
            <p:cNvPr id="6" name="TextBox 5"/>
            <p:cNvSpPr txBox="1"/>
            <p:nvPr/>
          </p:nvSpPr>
          <p:spPr>
            <a:xfrm>
              <a:off x="904009" y="1981200"/>
              <a:ext cx="173559" cy="307814"/>
            </a:xfrm>
            <a:prstGeom prst="rect">
              <a:avLst/>
            </a:prstGeom>
            <a:noFill/>
          </p:spPr>
          <p:txBody>
            <a:bodyPr wrap="none" rtlCol="0">
              <a:spAutoFit/>
            </a:bodyPr>
            <a:lstStyle/>
            <a:p>
              <a:endParaRPr lang="en-US" dirty="0"/>
            </a:p>
          </p:txBody>
        </p:sp>
        <p:sp>
          <p:nvSpPr>
            <p:cNvPr id="7" name="Oval 6"/>
            <p:cNvSpPr/>
            <p:nvPr/>
          </p:nvSpPr>
          <p:spPr>
            <a:xfrm>
              <a:off x="0" y="1854139"/>
              <a:ext cx="2286000" cy="5080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407289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347713" cy="838200"/>
          </a:xfrm>
        </p:spPr>
        <p:txBody>
          <a:bodyPr/>
          <a:lstStyle/>
          <a:p>
            <a:r>
              <a:rPr lang="en-US" dirty="0" smtClean="0">
                <a:solidFill>
                  <a:srgbClr val="FF0000"/>
                </a:solidFill>
              </a:rPr>
              <a:t>Project Category / Other</a:t>
            </a:r>
            <a:endParaRPr lang="en-US" dirty="0">
              <a:solidFill>
                <a:srgbClr val="FF0000"/>
              </a:solidFill>
            </a:endParaRPr>
          </a:p>
        </p:txBody>
      </p:sp>
      <p:sp>
        <p:nvSpPr>
          <p:cNvPr id="4" name="Footer Placeholder 3"/>
          <p:cNvSpPr>
            <a:spLocks noGrp="1"/>
          </p:cNvSpPr>
          <p:nvPr>
            <p:ph type="ftr" sz="quarter" idx="11"/>
          </p:nvPr>
        </p:nvSpPr>
        <p:spPr>
          <a:xfrm>
            <a:off x="609600" y="6406488"/>
            <a:ext cx="50292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5908"/>
          <a:stretch/>
        </p:blipFill>
        <p:spPr>
          <a:xfrm>
            <a:off x="228599" y="838200"/>
            <a:ext cx="8763001" cy="5638800"/>
          </a:xfrm>
          <a:prstGeom prst="rect">
            <a:avLst/>
          </a:prstGeom>
        </p:spPr>
      </p:pic>
      <p:sp>
        <p:nvSpPr>
          <p:cNvPr id="7" name="Oval 6"/>
          <p:cNvSpPr/>
          <p:nvPr/>
        </p:nvSpPr>
        <p:spPr>
          <a:xfrm>
            <a:off x="2286000" y="1219200"/>
            <a:ext cx="4648200" cy="2362200"/>
          </a:xfrm>
          <a:prstGeom prst="ellipse">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5279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TOPICS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INTRODUCTION (MAST)</a:t>
            </a:r>
          </a:p>
          <a:p>
            <a:r>
              <a:rPr lang="en-US" dirty="0" smtClean="0"/>
              <a:t>Tablets and the Laptops</a:t>
            </a:r>
          </a:p>
          <a:p>
            <a:r>
              <a:rPr lang="en-US" dirty="0" smtClean="0"/>
              <a:t>Hardware Maintenance </a:t>
            </a:r>
          </a:p>
          <a:p>
            <a:pPr indent="280988">
              <a:buFont typeface="Wingdings" panose="05000000000000000000" pitchFamily="2" charset="2"/>
              <a:buChar char="Ø"/>
            </a:pPr>
            <a:r>
              <a:rPr lang="en-US" dirty="0" smtClean="0"/>
              <a:t>TABLET</a:t>
            </a:r>
          </a:p>
          <a:p>
            <a:pPr marL="623888" indent="-276225">
              <a:buFont typeface="Wingdings" panose="05000000000000000000" pitchFamily="2" charset="2"/>
              <a:buChar char="Ø"/>
            </a:pPr>
            <a:r>
              <a:rPr lang="en-US" dirty="0" smtClean="0"/>
              <a:t>LAPTOP</a:t>
            </a:r>
            <a:r>
              <a:rPr lang="en-US" dirty="0"/>
              <a:t>	</a:t>
            </a:r>
            <a:endParaRPr lang="en-US" dirty="0" smtClean="0"/>
          </a:p>
          <a:p>
            <a:r>
              <a:rPr lang="en-US" dirty="0" err="1" smtClean="0"/>
              <a:t>ts</a:t>
            </a:r>
            <a:r>
              <a:rPr lang="en-US" dirty="0" smtClean="0"/>
              <a:t>-Studio</a:t>
            </a:r>
          </a:p>
          <a:p>
            <a:pPr lvl="1" algn="just"/>
            <a:r>
              <a:rPr lang="en-US" dirty="0" err="1" smtClean="0"/>
              <a:t>Andriod</a:t>
            </a:r>
            <a:endParaRPr lang="en-US" dirty="0" smtClean="0"/>
          </a:p>
          <a:p>
            <a:pPr lvl="1" algn="just"/>
            <a:r>
              <a:rPr lang="en-US" dirty="0" smtClean="0"/>
              <a:t>Desktop</a:t>
            </a:r>
          </a:p>
          <a:p>
            <a:pPr algn="just"/>
            <a:r>
              <a:rPr lang="en-US" dirty="0" smtClean="0"/>
              <a:t>Using the application (Slides) </a:t>
            </a:r>
          </a:p>
          <a:p>
            <a:endParaRPr lang="en-US" dirty="0" smtClean="0"/>
          </a:p>
          <a:p>
            <a:endParaRPr lang="en-US" dirty="0"/>
          </a:p>
        </p:txBody>
      </p:sp>
      <p:sp>
        <p:nvSpPr>
          <p:cNvPr id="4" name="Footer Placeholder 3"/>
          <p:cNvSpPr>
            <a:spLocks noGrp="1"/>
          </p:cNvSpPr>
          <p:nvPr>
            <p:ph type="ftr" sz="quarter" idx="11"/>
          </p:nvPr>
        </p:nvSpPr>
        <p:spPr>
          <a:xfrm>
            <a:off x="609599" y="6041363"/>
            <a:ext cx="4622973" cy="511837"/>
          </a:xfrm>
        </p:spPr>
        <p:txBody>
          <a:bodyPr/>
          <a:lstStyle/>
          <a:p>
            <a:r>
              <a:rPr lang="en-US" smtClean="0"/>
              <a:t>By: Parfait AYANOU and John WOOD [Wycliffe Associates’ Tech Advance] @Ts ver. 11.0</a:t>
            </a:r>
            <a:endParaRPr lang="en-US" dirty="0"/>
          </a:p>
        </p:txBody>
      </p:sp>
    </p:spTree>
    <p:extLst>
      <p:ext uri="{BB962C8B-B14F-4D97-AF65-F5344CB8AC3E}">
        <p14:creationId xmlns:p14="http://schemas.microsoft.com/office/powerpoint/2010/main" val="1098283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84238"/>
          </a:xfrm>
        </p:spPr>
        <p:txBody>
          <a:bodyPr/>
          <a:lstStyle/>
          <a:p>
            <a:r>
              <a:rPr lang="en-US" dirty="0" smtClean="0">
                <a:solidFill>
                  <a:srgbClr val="FF0000"/>
                </a:solidFill>
              </a:rPr>
              <a:t>Project Category/ New Testament </a:t>
            </a:r>
            <a:endParaRPr lang="en-US" dirty="0">
              <a:solidFill>
                <a:srgbClr val="FF0000"/>
              </a:solidFill>
            </a:endParaRPr>
          </a:p>
        </p:txBody>
      </p:sp>
      <p:sp>
        <p:nvSpPr>
          <p:cNvPr id="3" name="Footer Placeholder 2"/>
          <p:cNvSpPr>
            <a:spLocks noGrp="1"/>
          </p:cNvSpPr>
          <p:nvPr>
            <p:ph type="ftr" sz="quarter" idx="11"/>
          </p:nvPr>
        </p:nvSpPr>
        <p:spPr>
          <a:xfrm>
            <a:off x="373743" y="6406488"/>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8" name="Picture 7"/>
          <p:cNvPicPr>
            <a:picLocks noChangeAspect="1"/>
          </p:cNvPicPr>
          <p:nvPr/>
        </p:nvPicPr>
        <p:blipFill rotWithShape="1">
          <a:blip r:embed="rId2"/>
          <a:srcRect b="5845"/>
          <a:stretch/>
        </p:blipFill>
        <p:spPr>
          <a:xfrm>
            <a:off x="76200" y="1204118"/>
            <a:ext cx="8992493" cy="5202369"/>
          </a:xfrm>
          <a:prstGeom prst="rect">
            <a:avLst/>
          </a:prstGeom>
        </p:spPr>
      </p:pic>
      <p:sp>
        <p:nvSpPr>
          <p:cNvPr id="11" name="Left Brace 10"/>
          <p:cNvSpPr/>
          <p:nvPr/>
        </p:nvSpPr>
        <p:spPr>
          <a:xfrm>
            <a:off x="1981200" y="2286000"/>
            <a:ext cx="655319" cy="375536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86871" y="3979015"/>
            <a:ext cx="1676400" cy="369332"/>
          </a:xfrm>
          <a:prstGeom prst="rect">
            <a:avLst/>
          </a:prstGeom>
          <a:noFill/>
        </p:spPr>
        <p:txBody>
          <a:bodyPr wrap="square" rtlCol="0">
            <a:spAutoFit/>
          </a:bodyPr>
          <a:lstStyle/>
          <a:p>
            <a:r>
              <a:rPr lang="en-US" dirty="0" smtClean="0">
                <a:solidFill>
                  <a:srgbClr val="FF0000"/>
                </a:solidFill>
              </a:rPr>
              <a:t>Choose a book</a:t>
            </a:r>
            <a:endParaRPr lang="en-US" dirty="0">
              <a:solidFill>
                <a:srgbClr val="FF0000"/>
              </a:solidFill>
            </a:endParaRPr>
          </a:p>
        </p:txBody>
      </p:sp>
      <p:sp>
        <p:nvSpPr>
          <p:cNvPr id="5" name="Oval 4"/>
          <p:cNvSpPr/>
          <p:nvPr/>
        </p:nvSpPr>
        <p:spPr>
          <a:xfrm>
            <a:off x="2636518" y="1752600"/>
            <a:ext cx="3611881" cy="533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8035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47713" cy="762000"/>
          </a:xfrm>
        </p:spPr>
        <p:txBody>
          <a:bodyPr/>
          <a:lstStyle/>
          <a:p>
            <a:r>
              <a:rPr lang="en-US" dirty="0" smtClean="0">
                <a:solidFill>
                  <a:srgbClr val="FF0000"/>
                </a:solidFill>
              </a:rPr>
              <a:t>Choose a type of Text Source</a:t>
            </a:r>
            <a:endParaRPr lang="en-US" dirty="0">
              <a:solidFill>
                <a:srgbClr val="FF0000"/>
              </a:solidFill>
            </a:endParaRPr>
          </a:p>
        </p:txBody>
      </p:sp>
      <p:sp>
        <p:nvSpPr>
          <p:cNvPr id="4" name="Footer Placeholder 3"/>
          <p:cNvSpPr>
            <a:spLocks noGrp="1"/>
          </p:cNvSpPr>
          <p:nvPr>
            <p:ph type="ftr" sz="quarter" idx="11"/>
          </p:nvPr>
        </p:nvSpPr>
        <p:spPr>
          <a:xfrm>
            <a:off x="609600" y="6368633"/>
            <a:ext cx="4876800"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4808"/>
          <a:stretch/>
        </p:blipFill>
        <p:spPr>
          <a:xfrm>
            <a:off x="381000" y="838199"/>
            <a:ext cx="8538568" cy="5530434"/>
          </a:xfrm>
          <a:prstGeom prst="rect">
            <a:avLst/>
          </a:prstGeom>
        </p:spPr>
      </p:pic>
      <p:cxnSp>
        <p:nvCxnSpPr>
          <p:cNvPr id="8" name="Straight Arrow Connector 7"/>
          <p:cNvCxnSpPr/>
          <p:nvPr/>
        </p:nvCxnSpPr>
        <p:spPr>
          <a:xfrm>
            <a:off x="2590800" y="1981200"/>
            <a:ext cx="1447800" cy="76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43200" y="2438400"/>
            <a:ext cx="1447800" cy="76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33800" y="2819400"/>
            <a:ext cx="3223514" cy="152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33800" y="3276600"/>
            <a:ext cx="3375914" cy="152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1828800"/>
            <a:ext cx="1828800" cy="369332"/>
          </a:xfrm>
          <a:prstGeom prst="rect">
            <a:avLst/>
          </a:prstGeom>
          <a:noFill/>
        </p:spPr>
        <p:txBody>
          <a:bodyPr wrap="square" rtlCol="0">
            <a:spAutoFit/>
          </a:bodyPr>
          <a:lstStyle/>
          <a:p>
            <a:r>
              <a:rPr lang="en-US" dirty="0" smtClean="0"/>
              <a:t>ULB Text Source</a:t>
            </a:r>
            <a:endParaRPr lang="en-US" dirty="0"/>
          </a:p>
        </p:txBody>
      </p:sp>
      <p:sp>
        <p:nvSpPr>
          <p:cNvPr id="17" name="TextBox 16"/>
          <p:cNvSpPr txBox="1"/>
          <p:nvPr/>
        </p:nvSpPr>
        <p:spPr>
          <a:xfrm>
            <a:off x="609600" y="2297668"/>
            <a:ext cx="1981200" cy="369332"/>
          </a:xfrm>
          <a:prstGeom prst="rect">
            <a:avLst/>
          </a:prstGeom>
          <a:noFill/>
        </p:spPr>
        <p:txBody>
          <a:bodyPr wrap="square" rtlCol="0">
            <a:spAutoFit/>
          </a:bodyPr>
          <a:lstStyle/>
          <a:p>
            <a:r>
              <a:rPr lang="en-US" dirty="0" smtClean="0"/>
              <a:t>UDB Text Source</a:t>
            </a:r>
            <a:endParaRPr lang="en-US" dirty="0"/>
          </a:p>
        </p:txBody>
      </p:sp>
      <p:sp>
        <p:nvSpPr>
          <p:cNvPr id="18" name="TextBox 17"/>
          <p:cNvSpPr txBox="1"/>
          <p:nvPr/>
        </p:nvSpPr>
        <p:spPr>
          <a:xfrm>
            <a:off x="6172200" y="2450067"/>
            <a:ext cx="2975968" cy="369332"/>
          </a:xfrm>
          <a:prstGeom prst="rect">
            <a:avLst/>
          </a:prstGeom>
          <a:noFill/>
        </p:spPr>
        <p:txBody>
          <a:bodyPr wrap="square" rtlCol="0">
            <a:spAutoFit/>
          </a:bodyPr>
          <a:lstStyle/>
          <a:p>
            <a:r>
              <a:rPr lang="en-US" dirty="0" smtClean="0"/>
              <a:t>Translation Notes Project</a:t>
            </a:r>
            <a:endParaRPr lang="en-US" dirty="0"/>
          </a:p>
        </p:txBody>
      </p:sp>
      <p:sp>
        <p:nvSpPr>
          <p:cNvPr id="19" name="TextBox 18"/>
          <p:cNvSpPr txBox="1"/>
          <p:nvPr/>
        </p:nvSpPr>
        <p:spPr>
          <a:xfrm>
            <a:off x="5638800" y="3347068"/>
            <a:ext cx="3280768" cy="369332"/>
          </a:xfrm>
          <a:prstGeom prst="rect">
            <a:avLst/>
          </a:prstGeom>
          <a:noFill/>
        </p:spPr>
        <p:txBody>
          <a:bodyPr wrap="square" rtlCol="0">
            <a:spAutoFit/>
          </a:bodyPr>
          <a:lstStyle/>
          <a:p>
            <a:r>
              <a:rPr lang="en-US" dirty="0" smtClean="0"/>
              <a:t>Translation Questions Project</a:t>
            </a:r>
            <a:endParaRPr lang="en-US" dirty="0"/>
          </a:p>
        </p:txBody>
      </p:sp>
    </p:spTree>
    <p:extLst>
      <p:ext uri="{BB962C8B-B14F-4D97-AF65-F5344CB8AC3E}">
        <p14:creationId xmlns:p14="http://schemas.microsoft.com/office/powerpoint/2010/main" val="72620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47713" cy="609600"/>
          </a:xfrm>
        </p:spPr>
        <p:txBody>
          <a:bodyPr>
            <a:normAutofit fontScale="90000"/>
          </a:bodyPr>
          <a:lstStyle/>
          <a:p>
            <a:r>
              <a:rPr lang="en-US" dirty="0" smtClean="0">
                <a:solidFill>
                  <a:srgbClr val="FF0000"/>
                </a:solidFill>
              </a:rPr>
              <a:t>Choose Source </a:t>
            </a:r>
            <a:endParaRPr lang="en-US" dirty="0">
              <a:solidFill>
                <a:srgbClr val="FF0000"/>
              </a:solidFill>
            </a:endParaRPr>
          </a:p>
        </p:txBody>
      </p:sp>
      <p:sp>
        <p:nvSpPr>
          <p:cNvPr id="4" name="Footer Placeholder 3"/>
          <p:cNvSpPr>
            <a:spLocks noGrp="1"/>
          </p:cNvSpPr>
          <p:nvPr>
            <p:ph type="ftr" sz="quarter" idx="11"/>
          </p:nvPr>
        </p:nvSpPr>
        <p:spPr>
          <a:xfrm>
            <a:off x="609599" y="6406488"/>
            <a:ext cx="5105401" cy="365125"/>
          </a:xfrm>
        </p:spPr>
        <p:txBody>
          <a:bodyPr/>
          <a:lstStyle/>
          <a:p>
            <a:r>
              <a:rPr lang="en-US" smtClean="0"/>
              <a:t>By: Parfait AYANOU and John WOOD [Wycliffe Associates’ Tech Advance] @Ts ver. 11.0</a:t>
            </a:r>
            <a:endParaRPr lang="en-US"/>
          </a:p>
        </p:txBody>
      </p:sp>
      <p:pic>
        <p:nvPicPr>
          <p:cNvPr id="6" name="Picture 5"/>
          <p:cNvPicPr>
            <a:picLocks noChangeAspect="1"/>
          </p:cNvPicPr>
          <p:nvPr/>
        </p:nvPicPr>
        <p:blipFill rotWithShape="1">
          <a:blip r:embed="rId2"/>
          <a:srcRect b="5815"/>
          <a:stretch/>
        </p:blipFill>
        <p:spPr>
          <a:xfrm>
            <a:off x="188718" y="914400"/>
            <a:ext cx="8726682" cy="5257800"/>
          </a:xfrm>
          <a:prstGeom prst="rect">
            <a:avLst/>
          </a:prstGeom>
        </p:spPr>
      </p:pic>
      <p:sp>
        <p:nvSpPr>
          <p:cNvPr id="7" name="Oval 6"/>
          <p:cNvSpPr/>
          <p:nvPr/>
        </p:nvSpPr>
        <p:spPr>
          <a:xfrm>
            <a:off x="4191000" y="3733800"/>
            <a:ext cx="1143000" cy="1066800"/>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792066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228600"/>
            <a:ext cx="6347713" cy="838200"/>
          </a:xfrm>
        </p:spPr>
        <p:txBody>
          <a:bodyPr/>
          <a:lstStyle/>
          <a:p>
            <a:r>
              <a:rPr lang="en-US" dirty="0" smtClean="0">
                <a:solidFill>
                  <a:srgbClr val="FF0000"/>
                </a:solidFill>
              </a:rPr>
              <a:t>Choose Source</a:t>
            </a:r>
            <a:endParaRPr lang="en-US" dirty="0">
              <a:solidFill>
                <a:srgbClr val="FF0000"/>
              </a:solidFill>
            </a:endParaRPr>
          </a:p>
        </p:txBody>
      </p:sp>
      <p:sp>
        <p:nvSpPr>
          <p:cNvPr id="4" name="Footer Placeholder 3"/>
          <p:cNvSpPr>
            <a:spLocks noGrp="1"/>
          </p:cNvSpPr>
          <p:nvPr>
            <p:ph type="ftr" sz="quarter" idx="11"/>
          </p:nvPr>
        </p:nvSpPr>
        <p:spPr>
          <a:xfrm>
            <a:off x="609599" y="6340475"/>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4687"/>
          <a:stretch/>
        </p:blipFill>
        <p:spPr>
          <a:xfrm>
            <a:off x="228600" y="914399"/>
            <a:ext cx="8816298" cy="5126963"/>
          </a:xfrm>
          <a:prstGeom prst="rect">
            <a:avLst/>
          </a:prstGeom>
        </p:spPr>
      </p:pic>
      <p:sp>
        <p:nvSpPr>
          <p:cNvPr id="7" name="Oval 6"/>
          <p:cNvSpPr/>
          <p:nvPr/>
        </p:nvSpPr>
        <p:spPr>
          <a:xfrm>
            <a:off x="5562600" y="2411080"/>
            <a:ext cx="762000" cy="2541920"/>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8" name="Oval 7"/>
          <p:cNvSpPr/>
          <p:nvPr/>
        </p:nvSpPr>
        <p:spPr>
          <a:xfrm>
            <a:off x="2971800" y="1734456"/>
            <a:ext cx="1828800" cy="388258"/>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19416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2657"/>
            <a:ext cx="5715001" cy="685800"/>
          </a:xfrm>
        </p:spPr>
        <p:txBody>
          <a:bodyPr/>
          <a:lstStyle/>
          <a:p>
            <a:r>
              <a:rPr lang="en-US" dirty="0" smtClean="0">
                <a:solidFill>
                  <a:srgbClr val="FF0000"/>
                </a:solidFill>
              </a:rPr>
              <a:t>Choose Source Translations</a:t>
            </a:r>
            <a:endParaRPr lang="en-US" dirty="0">
              <a:solidFill>
                <a:srgbClr val="FF0000"/>
              </a:solidFill>
            </a:endParaRPr>
          </a:p>
        </p:txBody>
      </p:sp>
      <p:sp>
        <p:nvSpPr>
          <p:cNvPr id="4" name="Footer Placeholder 3"/>
          <p:cNvSpPr>
            <a:spLocks noGrp="1"/>
          </p:cNvSpPr>
          <p:nvPr>
            <p:ph type="ftr" sz="quarter" idx="11"/>
          </p:nvPr>
        </p:nvSpPr>
        <p:spPr>
          <a:xfrm>
            <a:off x="609599" y="6340475"/>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5703"/>
          <a:stretch/>
        </p:blipFill>
        <p:spPr>
          <a:xfrm>
            <a:off x="228600" y="536035"/>
            <a:ext cx="8584361" cy="5870453"/>
          </a:xfrm>
          <a:prstGeom prst="rect">
            <a:avLst/>
          </a:prstGeom>
        </p:spPr>
      </p:pic>
      <p:sp>
        <p:nvSpPr>
          <p:cNvPr id="7" name="Oval 6"/>
          <p:cNvSpPr/>
          <p:nvPr/>
        </p:nvSpPr>
        <p:spPr>
          <a:xfrm>
            <a:off x="5638800" y="2133600"/>
            <a:ext cx="309405" cy="3810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8" name="Oval 7"/>
          <p:cNvSpPr/>
          <p:nvPr/>
        </p:nvSpPr>
        <p:spPr>
          <a:xfrm>
            <a:off x="5486400" y="5029200"/>
            <a:ext cx="614205" cy="4572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245228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5638801" cy="609600"/>
          </a:xfrm>
        </p:spPr>
        <p:txBody>
          <a:bodyPr>
            <a:normAutofit fontScale="90000"/>
          </a:bodyPr>
          <a:lstStyle/>
          <a:p>
            <a:r>
              <a:rPr lang="en-US" dirty="0" smtClean="0">
                <a:solidFill>
                  <a:srgbClr val="FF0000"/>
                </a:solidFill>
              </a:rPr>
              <a:t>Loading</a:t>
            </a:r>
            <a:endParaRPr lang="en-US" dirty="0">
              <a:solidFill>
                <a:srgbClr val="FF0000"/>
              </a:solidFill>
            </a:endParaRPr>
          </a:p>
        </p:txBody>
      </p:sp>
      <p:sp>
        <p:nvSpPr>
          <p:cNvPr id="4" name="Footer Placeholder 3"/>
          <p:cNvSpPr>
            <a:spLocks noGrp="1"/>
          </p:cNvSpPr>
          <p:nvPr>
            <p:ph type="ftr" sz="quarter" idx="11"/>
          </p:nvPr>
        </p:nvSpPr>
        <p:spPr>
          <a:xfrm>
            <a:off x="609599" y="6041363"/>
            <a:ext cx="49530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4762"/>
          <a:stretch/>
        </p:blipFill>
        <p:spPr>
          <a:xfrm>
            <a:off x="609599" y="848981"/>
            <a:ext cx="7162800" cy="5105400"/>
          </a:xfrm>
          <a:prstGeom prst="rect">
            <a:avLst/>
          </a:prstGeom>
        </p:spPr>
      </p:pic>
    </p:spTree>
    <p:extLst>
      <p:ext uri="{BB962C8B-B14F-4D97-AF65-F5344CB8AC3E}">
        <p14:creationId xmlns:p14="http://schemas.microsoft.com/office/powerpoint/2010/main" val="242856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3352801" cy="609600"/>
          </a:xfrm>
        </p:spPr>
        <p:txBody>
          <a:bodyPr>
            <a:normAutofit fontScale="90000"/>
          </a:bodyPr>
          <a:lstStyle/>
          <a:p>
            <a:r>
              <a:rPr lang="en-US" dirty="0" smtClean="0"/>
              <a:t>Read Mode</a:t>
            </a:r>
            <a:endParaRPr lang="en-US" dirty="0"/>
          </a:p>
        </p:txBody>
      </p:sp>
      <p:sp>
        <p:nvSpPr>
          <p:cNvPr id="4" name="Footer Placeholder 3"/>
          <p:cNvSpPr>
            <a:spLocks noGrp="1"/>
          </p:cNvSpPr>
          <p:nvPr>
            <p:ph type="ftr" sz="quarter" idx="11"/>
          </p:nvPr>
        </p:nvSpPr>
        <p:spPr>
          <a:xfrm>
            <a:off x="609599" y="6346163"/>
            <a:ext cx="4953001" cy="2832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5" name="Picture 4"/>
          <p:cNvPicPr>
            <a:picLocks noChangeAspect="1"/>
          </p:cNvPicPr>
          <p:nvPr/>
        </p:nvPicPr>
        <p:blipFill rotWithShape="1">
          <a:blip r:embed="rId2"/>
          <a:srcRect b="5785"/>
          <a:stretch/>
        </p:blipFill>
        <p:spPr>
          <a:xfrm>
            <a:off x="228600" y="685800"/>
            <a:ext cx="8674100" cy="5638800"/>
          </a:xfrm>
          <a:prstGeom prst="rect">
            <a:avLst/>
          </a:prstGeom>
        </p:spPr>
      </p:pic>
      <p:pic>
        <p:nvPicPr>
          <p:cNvPr id="6" name="Picture 5"/>
          <p:cNvPicPr>
            <a:picLocks noChangeAspect="1"/>
          </p:cNvPicPr>
          <p:nvPr/>
        </p:nvPicPr>
        <p:blipFill>
          <a:blip r:embed="rId3"/>
          <a:stretch>
            <a:fillRect/>
          </a:stretch>
        </p:blipFill>
        <p:spPr>
          <a:xfrm>
            <a:off x="228600" y="5638800"/>
            <a:ext cx="1920406" cy="548688"/>
          </a:xfrm>
          <a:prstGeom prst="rect">
            <a:avLst/>
          </a:prstGeom>
        </p:spPr>
      </p:pic>
      <p:pic>
        <p:nvPicPr>
          <p:cNvPr id="7" name="Picture 6"/>
          <p:cNvPicPr>
            <a:picLocks noChangeAspect="1"/>
          </p:cNvPicPr>
          <p:nvPr/>
        </p:nvPicPr>
        <p:blipFill>
          <a:blip r:embed="rId4"/>
          <a:stretch>
            <a:fillRect/>
          </a:stretch>
        </p:blipFill>
        <p:spPr>
          <a:xfrm>
            <a:off x="76200" y="990600"/>
            <a:ext cx="2304488" cy="585267"/>
          </a:xfrm>
          <a:prstGeom prst="rect">
            <a:avLst/>
          </a:prstGeom>
        </p:spPr>
      </p:pic>
      <p:sp>
        <p:nvSpPr>
          <p:cNvPr id="8" name="Oval 7"/>
          <p:cNvSpPr/>
          <p:nvPr/>
        </p:nvSpPr>
        <p:spPr>
          <a:xfrm>
            <a:off x="228600" y="3200400"/>
            <a:ext cx="304800" cy="3048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9" name="Oval 8"/>
          <p:cNvSpPr/>
          <p:nvPr/>
        </p:nvSpPr>
        <p:spPr>
          <a:xfrm>
            <a:off x="228600" y="4267200"/>
            <a:ext cx="304800" cy="3048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0" name="Left Arrow 9"/>
          <p:cNvSpPr/>
          <p:nvPr/>
        </p:nvSpPr>
        <p:spPr>
          <a:xfrm>
            <a:off x="533400" y="3200400"/>
            <a:ext cx="533401"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16906" y="3124200"/>
            <a:ext cx="378369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solidFill>
                  <a:srgbClr val="FF0000"/>
                </a:solidFill>
              </a:rPr>
              <a:t>Go to the Beginning of the book</a:t>
            </a:r>
            <a:endParaRPr lang="en-US" b="1" dirty="0">
              <a:solidFill>
                <a:srgbClr val="FF0000"/>
              </a:solidFill>
            </a:endParaRPr>
          </a:p>
        </p:txBody>
      </p:sp>
      <p:sp>
        <p:nvSpPr>
          <p:cNvPr id="12" name="TextBox 11"/>
          <p:cNvSpPr txBox="1"/>
          <p:nvPr/>
        </p:nvSpPr>
        <p:spPr>
          <a:xfrm>
            <a:off x="1143000" y="4202668"/>
            <a:ext cx="378369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solidFill>
                  <a:srgbClr val="FF0000"/>
                </a:solidFill>
              </a:rPr>
              <a:t>Go to the End of the book</a:t>
            </a:r>
            <a:endParaRPr lang="en-US" b="1" dirty="0">
              <a:solidFill>
                <a:srgbClr val="FF0000"/>
              </a:solidFill>
            </a:endParaRPr>
          </a:p>
        </p:txBody>
      </p:sp>
      <p:sp>
        <p:nvSpPr>
          <p:cNvPr id="13" name="Left Arrow 12"/>
          <p:cNvSpPr/>
          <p:nvPr/>
        </p:nvSpPr>
        <p:spPr>
          <a:xfrm>
            <a:off x="609600" y="4267200"/>
            <a:ext cx="533401"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2400" y="990600"/>
            <a:ext cx="1447800" cy="10668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73101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6347713" cy="609600"/>
          </a:xfrm>
        </p:spPr>
        <p:txBody>
          <a:bodyPr>
            <a:normAutofit fontScale="90000"/>
          </a:bodyPr>
          <a:lstStyle/>
          <a:p>
            <a:r>
              <a:rPr lang="en-US" dirty="0" smtClean="0"/>
              <a:t>Chunk Mode</a:t>
            </a:r>
            <a:endParaRPr lang="en-US" dirty="0"/>
          </a:p>
        </p:txBody>
      </p:sp>
      <p:sp>
        <p:nvSpPr>
          <p:cNvPr id="4" name="Footer Placeholder 3"/>
          <p:cNvSpPr>
            <a:spLocks noGrp="1"/>
          </p:cNvSpPr>
          <p:nvPr>
            <p:ph type="ftr" sz="quarter" idx="11"/>
          </p:nvPr>
        </p:nvSpPr>
        <p:spPr>
          <a:xfrm>
            <a:off x="609599" y="6324600"/>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9" name="Picture 8"/>
          <p:cNvPicPr>
            <a:picLocks noChangeAspect="1"/>
          </p:cNvPicPr>
          <p:nvPr/>
        </p:nvPicPr>
        <p:blipFill rotWithShape="1">
          <a:blip r:embed="rId2"/>
          <a:srcRect b="5195"/>
          <a:stretch/>
        </p:blipFill>
        <p:spPr>
          <a:xfrm>
            <a:off x="609599" y="613612"/>
            <a:ext cx="7700403" cy="5754149"/>
          </a:xfrm>
          <a:prstGeom prst="rect">
            <a:avLst/>
          </a:prstGeom>
        </p:spPr>
      </p:pic>
      <p:sp>
        <p:nvSpPr>
          <p:cNvPr id="6" name="TextBox 5"/>
          <p:cNvSpPr txBox="1"/>
          <p:nvPr/>
        </p:nvSpPr>
        <p:spPr>
          <a:xfrm>
            <a:off x="2338368" y="1371600"/>
            <a:ext cx="1635702" cy="369332"/>
          </a:xfrm>
          <a:prstGeom prst="rect">
            <a:avLst/>
          </a:prstGeom>
          <a:noFill/>
        </p:spPr>
        <p:txBody>
          <a:bodyPr wrap="square" rtlCol="0">
            <a:spAutoFit/>
          </a:bodyPr>
          <a:lstStyle/>
          <a:p>
            <a:r>
              <a:rPr lang="en-US" b="1" dirty="0" smtClean="0">
                <a:solidFill>
                  <a:srgbClr val="FF0000"/>
                </a:solidFill>
              </a:rPr>
              <a:t>Chunk Mode</a:t>
            </a:r>
            <a:endParaRPr lang="en-US" b="1" dirty="0">
              <a:solidFill>
                <a:srgbClr val="FF0000"/>
              </a:solidFill>
            </a:endParaRPr>
          </a:p>
        </p:txBody>
      </p:sp>
      <p:sp>
        <p:nvSpPr>
          <p:cNvPr id="7" name="Right Arrow 6"/>
          <p:cNvSpPr/>
          <p:nvPr/>
        </p:nvSpPr>
        <p:spPr>
          <a:xfrm flipH="1">
            <a:off x="914400" y="1447800"/>
            <a:ext cx="141308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1371600"/>
            <a:ext cx="380217" cy="381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16" name="Oval 15"/>
          <p:cNvSpPr/>
          <p:nvPr/>
        </p:nvSpPr>
        <p:spPr>
          <a:xfrm>
            <a:off x="685800" y="3352800"/>
            <a:ext cx="152400" cy="1524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17" name="Oval 16"/>
          <p:cNvSpPr/>
          <p:nvPr/>
        </p:nvSpPr>
        <p:spPr>
          <a:xfrm>
            <a:off x="685800" y="4267200"/>
            <a:ext cx="152400" cy="1524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18" name="Oval 17"/>
          <p:cNvSpPr/>
          <p:nvPr/>
        </p:nvSpPr>
        <p:spPr>
          <a:xfrm>
            <a:off x="685800" y="3581400"/>
            <a:ext cx="152400" cy="1524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19" name="Oval 18"/>
          <p:cNvSpPr/>
          <p:nvPr/>
        </p:nvSpPr>
        <p:spPr>
          <a:xfrm>
            <a:off x="685800" y="4038600"/>
            <a:ext cx="152400" cy="1524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21" name="Right Arrow 20"/>
          <p:cNvSpPr/>
          <p:nvPr/>
        </p:nvSpPr>
        <p:spPr>
          <a:xfrm rot="20617912" flipH="1">
            <a:off x="846098" y="3148337"/>
            <a:ext cx="1365657" cy="182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flipH="1">
            <a:off x="914400" y="3581400"/>
            <a:ext cx="126068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flipH="1">
            <a:off x="914400" y="4038600"/>
            <a:ext cx="126068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993128" flipH="1">
            <a:off x="804759" y="4537443"/>
            <a:ext cx="126068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209800" y="2819400"/>
            <a:ext cx="451891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solidFill>
                  <a:srgbClr val="FF0000"/>
                </a:solidFill>
              </a:rPr>
              <a:t>Go to beginning of the Previous Chapter</a:t>
            </a:r>
            <a:endParaRPr lang="en-US" b="1" dirty="0">
              <a:solidFill>
                <a:srgbClr val="FF0000"/>
              </a:solidFill>
            </a:endParaRPr>
          </a:p>
        </p:txBody>
      </p:sp>
      <p:sp>
        <p:nvSpPr>
          <p:cNvPr id="29" name="TextBox 28"/>
          <p:cNvSpPr txBox="1"/>
          <p:nvPr/>
        </p:nvSpPr>
        <p:spPr>
          <a:xfrm>
            <a:off x="2186688" y="3516868"/>
            <a:ext cx="307111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solidFill>
                  <a:srgbClr val="FF0000"/>
                </a:solidFill>
              </a:rPr>
              <a:t>Go to the Previous Chunk</a:t>
            </a:r>
            <a:endParaRPr lang="en-US" b="1" dirty="0">
              <a:solidFill>
                <a:srgbClr val="FF0000"/>
              </a:solidFill>
            </a:endParaRPr>
          </a:p>
        </p:txBody>
      </p:sp>
      <p:sp>
        <p:nvSpPr>
          <p:cNvPr id="30" name="TextBox 29"/>
          <p:cNvSpPr txBox="1"/>
          <p:nvPr/>
        </p:nvSpPr>
        <p:spPr>
          <a:xfrm>
            <a:off x="2133600" y="3974068"/>
            <a:ext cx="307111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solidFill>
                  <a:srgbClr val="FF0000"/>
                </a:solidFill>
              </a:rPr>
              <a:t>Go to the Next Chunk</a:t>
            </a:r>
            <a:endParaRPr lang="en-US" b="1" dirty="0">
              <a:solidFill>
                <a:srgbClr val="FF0000"/>
              </a:solidFill>
            </a:endParaRPr>
          </a:p>
        </p:txBody>
      </p:sp>
      <p:sp>
        <p:nvSpPr>
          <p:cNvPr id="31" name="TextBox 30"/>
          <p:cNvSpPr txBox="1"/>
          <p:nvPr/>
        </p:nvSpPr>
        <p:spPr>
          <a:xfrm>
            <a:off x="1981200" y="4800600"/>
            <a:ext cx="451891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solidFill>
                  <a:srgbClr val="FF0000"/>
                </a:solidFill>
              </a:rPr>
              <a:t>Go to beginning of the Next Chapter</a:t>
            </a:r>
            <a:endParaRPr lang="en-US" b="1" dirty="0">
              <a:solidFill>
                <a:srgbClr val="FF0000"/>
              </a:solidFill>
            </a:endParaRPr>
          </a:p>
        </p:txBody>
      </p:sp>
    </p:spTree>
    <p:extLst>
      <p:ext uri="{BB962C8B-B14F-4D97-AF65-F5344CB8AC3E}">
        <p14:creationId xmlns:p14="http://schemas.microsoft.com/office/powerpoint/2010/main" val="643257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6347714" cy="609600"/>
          </a:xfrm>
        </p:spPr>
        <p:txBody>
          <a:bodyPr>
            <a:normAutofit fontScale="90000"/>
          </a:bodyPr>
          <a:lstStyle/>
          <a:p>
            <a:r>
              <a:rPr lang="en-US" dirty="0" smtClean="0"/>
              <a:t>Chunk Mode/Blind draft Mode</a:t>
            </a:r>
            <a:endParaRPr lang="en-US" dirty="0"/>
          </a:p>
        </p:txBody>
      </p:sp>
      <p:sp>
        <p:nvSpPr>
          <p:cNvPr id="4" name="Footer Placeholder 3"/>
          <p:cNvSpPr>
            <a:spLocks noGrp="1"/>
          </p:cNvSpPr>
          <p:nvPr>
            <p:ph type="ftr" sz="quarter" idx="11"/>
          </p:nvPr>
        </p:nvSpPr>
        <p:spPr>
          <a:xfrm>
            <a:off x="609599" y="6422363"/>
            <a:ext cx="49530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5264"/>
          <a:stretch/>
        </p:blipFill>
        <p:spPr>
          <a:xfrm>
            <a:off x="152400" y="990599"/>
            <a:ext cx="8726807" cy="5431763"/>
          </a:xfrm>
          <a:prstGeom prst="rect">
            <a:avLst/>
          </a:prstGeom>
        </p:spPr>
      </p:pic>
      <p:pic>
        <p:nvPicPr>
          <p:cNvPr id="7" name="Picture 6"/>
          <p:cNvPicPr>
            <a:picLocks noChangeAspect="1"/>
          </p:cNvPicPr>
          <p:nvPr/>
        </p:nvPicPr>
        <p:blipFill>
          <a:blip r:embed="rId3"/>
          <a:stretch>
            <a:fillRect/>
          </a:stretch>
        </p:blipFill>
        <p:spPr>
          <a:xfrm>
            <a:off x="152400" y="1752600"/>
            <a:ext cx="859611" cy="335309"/>
          </a:xfrm>
          <a:prstGeom prst="rect">
            <a:avLst/>
          </a:prstGeom>
        </p:spPr>
      </p:pic>
      <p:pic>
        <p:nvPicPr>
          <p:cNvPr id="8" name="Picture 7"/>
          <p:cNvPicPr>
            <a:picLocks noChangeAspect="1"/>
          </p:cNvPicPr>
          <p:nvPr/>
        </p:nvPicPr>
        <p:blipFill>
          <a:blip r:embed="rId4"/>
          <a:stretch>
            <a:fillRect/>
          </a:stretch>
        </p:blipFill>
        <p:spPr>
          <a:xfrm>
            <a:off x="1012011" y="1673344"/>
            <a:ext cx="1688738" cy="493819"/>
          </a:xfrm>
          <a:prstGeom prst="rect">
            <a:avLst/>
          </a:prstGeom>
        </p:spPr>
      </p:pic>
      <p:pic>
        <p:nvPicPr>
          <p:cNvPr id="9" name="Picture 8"/>
          <p:cNvPicPr>
            <a:picLocks noChangeAspect="1"/>
          </p:cNvPicPr>
          <p:nvPr/>
        </p:nvPicPr>
        <p:blipFill>
          <a:blip r:embed="rId3"/>
          <a:stretch>
            <a:fillRect/>
          </a:stretch>
        </p:blipFill>
        <p:spPr>
          <a:xfrm>
            <a:off x="152400" y="3886200"/>
            <a:ext cx="859611" cy="335309"/>
          </a:xfrm>
          <a:prstGeom prst="rect">
            <a:avLst/>
          </a:prstGeom>
        </p:spPr>
      </p:pic>
      <p:sp>
        <p:nvSpPr>
          <p:cNvPr id="11" name="TextBox 10"/>
          <p:cNvSpPr txBox="1"/>
          <p:nvPr/>
        </p:nvSpPr>
        <p:spPr>
          <a:xfrm>
            <a:off x="1066800" y="3810000"/>
            <a:ext cx="19812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rgbClr val="FF0000"/>
                </a:solidFill>
              </a:rPr>
              <a:t>Chapter number</a:t>
            </a:r>
            <a:endParaRPr lang="en-US" dirty="0">
              <a:solidFill>
                <a:srgbClr val="FF0000"/>
              </a:solidFill>
            </a:endParaRPr>
          </a:p>
        </p:txBody>
      </p:sp>
    </p:spTree>
    <p:extLst>
      <p:ext uri="{BB962C8B-B14F-4D97-AF65-F5344CB8AC3E}">
        <p14:creationId xmlns:p14="http://schemas.microsoft.com/office/powerpoint/2010/main" val="25248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2895601" cy="533400"/>
          </a:xfrm>
        </p:spPr>
        <p:txBody>
          <a:bodyPr>
            <a:normAutofit fontScale="90000"/>
          </a:bodyPr>
          <a:lstStyle/>
          <a:p>
            <a:r>
              <a:rPr lang="en-US" dirty="0" smtClean="0"/>
              <a:t>Review Mode</a:t>
            </a:r>
            <a:endParaRPr lang="en-US" dirty="0"/>
          </a:p>
        </p:txBody>
      </p:sp>
      <p:sp>
        <p:nvSpPr>
          <p:cNvPr id="4" name="Footer Placeholder 3"/>
          <p:cNvSpPr>
            <a:spLocks noGrp="1"/>
          </p:cNvSpPr>
          <p:nvPr>
            <p:ph type="ftr" sz="quarter" idx="11"/>
          </p:nvPr>
        </p:nvSpPr>
        <p:spPr>
          <a:xfrm>
            <a:off x="584199" y="6334454"/>
            <a:ext cx="4978401" cy="371146"/>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5" name="Picture 4"/>
          <p:cNvPicPr>
            <a:picLocks noChangeAspect="1"/>
          </p:cNvPicPr>
          <p:nvPr/>
        </p:nvPicPr>
        <p:blipFill rotWithShape="1">
          <a:blip r:embed="rId2"/>
          <a:srcRect b="5685"/>
          <a:stretch/>
        </p:blipFill>
        <p:spPr>
          <a:xfrm>
            <a:off x="228600" y="656771"/>
            <a:ext cx="8763000" cy="5515429"/>
          </a:xfrm>
          <a:prstGeom prst="rect">
            <a:avLst/>
          </a:prstGeom>
        </p:spPr>
      </p:pic>
      <p:pic>
        <p:nvPicPr>
          <p:cNvPr id="6" name="Picture 5"/>
          <p:cNvPicPr>
            <a:picLocks noChangeAspect="1"/>
          </p:cNvPicPr>
          <p:nvPr/>
        </p:nvPicPr>
        <p:blipFill>
          <a:blip r:embed="rId3"/>
          <a:stretch>
            <a:fillRect/>
          </a:stretch>
        </p:blipFill>
        <p:spPr>
          <a:xfrm>
            <a:off x="243114" y="1828800"/>
            <a:ext cx="859611" cy="335309"/>
          </a:xfrm>
          <a:prstGeom prst="rect">
            <a:avLst/>
          </a:prstGeom>
        </p:spPr>
      </p:pic>
      <p:sp>
        <p:nvSpPr>
          <p:cNvPr id="7" name="TextBox 6"/>
          <p:cNvSpPr txBox="1"/>
          <p:nvPr/>
        </p:nvSpPr>
        <p:spPr>
          <a:xfrm>
            <a:off x="1113611" y="1752600"/>
            <a:ext cx="1705789" cy="369332"/>
          </a:xfrm>
          <a:prstGeom prst="rect">
            <a:avLst/>
          </a:prstGeom>
          <a:noFill/>
        </p:spPr>
        <p:txBody>
          <a:bodyPr wrap="square" rtlCol="0">
            <a:spAutoFit/>
          </a:bodyPr>
          <a:lstStyle/>
          <a:p>
            <a:r>
              <a:rPr lang="en-US" b="1" dirty="0" smtClean="0">
                <a:solidFill>
                  <a:srgbClr val="FF0000"/>
                </a:solidFill>
              </a:rPr>
              <a:t>Review Mode</a:t>
            </a:r>
            <a:endParaRPr lang="en-US" b="1" dirty="0">
              <a:solidFill>
                <a:srgbClr val="FF0000"/>
              </a:solidFill>
            </a:endParaRPr>
          </a:p>
        </p:txBody>
      </p:sp>
      <p:pic>
        <p:nvPicPr>
          <p:cNvPr id="8" name="Picture 7"/>
          <p:cNvPicPr>
            <a:picLocks noChangeAspect="1"/>
          </p:cNvPicPr>
          <p:nvPr/>
        </p:nvPicPr>
        <p:blipFill>
          <a:blip r:embed="rId3"/>
          <a:stretch>
            <a:fillRect/>
          </a:stretch>
        </p:blipFill>
        <p:spPr>
          <a:xfrm>
            <a:off x="5922189" y="2560291"/>
            <a:ext cx="859611" cy="335309"/>
          </a:xfrm>
          <a:prstGeom prst="rect">
            <a:avLst/>
          </a:prstGeom>
        </p:spPr>
      </p:pic>
      <p:sp>
        <p:nvSpPr>
          <p:cNvPr id="9" name="TextBox 8"/>
          <p:cNvSpPr txBox="1"/>
          <p:nvPr/>
        </p:nvSpPr>
        <p:spPr>
          <a:xfrm>
            <a:off x="6705600" y="2514600"/>
            <a:ext cx="609600" cy="381000"/>
          </a:xfrm>
          <a:prstGeom prst="rect">
            <a:avLst/>
          </a:prstGeom>
          <a:noFill/>
        </p:spPr>
        <p:txBody>
          <a:bodyPr wrap="square" rtlCol="0">
            <a:spAutoFit/>
          </a:bodyPr>
          <a:lstStyle/>
          <a:p>
            <a:r>
              <a:rPr lang="en-US" b="1" dirty="0" smtClean="0">
                <a:solidFill>
                  <a:srgbClr val="FF0000"/>
                </a:solidFill>
              </a:rPr>
              <a:t>Edit</a:t>
            </a:r>
            <a:endParaRPr lang="en-US" b="1" dirty="0">
              <a:solidFill>
                <a:srgbClr val="FF0000"/>
              </a:solidFill>
            </a:endParaRPr>
          </a:p>
        </p:txBody>
      </p:sp>
      <p:sp>
        <p:nvSpPr>
          <p:cNvPr id="10" name="Oval 9"/>
          <p:cNvSpPr/>
          <p:nvPr/>
        </p:nvSpPr>
        <p:spPr>
          <a:xfrm>
            <a:off x="6182725" y="3886200"/>
            <a:ext cx="2808875" cy="647700"/>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302970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505200" cy="767688"/>
          </a:xfrm>
        </p:spPr>
        <p:txBody>
          <a:bodyPr/>
          <a:lstStyle/>
          <a:p>
            <a:r>
              <a:rPr lang="en-US" dirty="0" smtClean="0">
                <a:solidFill>
                  <a:srgbClr val="FF0000"/>
                </a:solidFill>
              </a:rPr>
              <a:t>INTRODUCTION</a:t>
            </a:r>
            <a:endParaRPr lang="en-US" dirty="0">
              <a:solidFill>
                <a:srgbClr val="FF0000"/>
              </a:solidFill>
            </a:endParaRPr>
          </a:p>
        </p:txBody>
      </p:sp>
      <p:sp>
        <p:nvSpPr>
          <p:cNvPr id="3" name="Content Placeholder 2"/>
          <p:cNvSpPr>
            <a:spLocks noGrp="1"/>
          </p:cNvSpPr>
          <p:nvPr>
            <p:ph idx="1"/>
          </p:nvPr>
        </p:nvSpPr>
        <p:spPr>
          <a:xfrm>
            <a:off x="0" y="1219200"/>
            <a:ext cx="9144000" cy="5638800"/>
          </a:xfrm>
        </p:spPr>
        <p:txBody>
          <a:bodyPr>
            <a:normAutofit/>
          </a:bodyPr>
          <a:lstStyle/>
          <a:p>
            <a:r>
              <a:rPr lang="en-US" dirty="0"/>
              <a:t>Our breakthrough MAST strategy (Mobilized Assistance Supporting Translation) is a collaborative, church-based, rapid translation method. MAST allows us to come alongside and assist the local church and national </a:t>
            </a:r>
            <a:r>
              <a:rPr lang="en-US" dirty="0" smtClean="0"/>
              <a:t>translators.</a:t>
            </a:r>
          </a:p>
          <a:p>
            <a:r>
              <a:rPr lang="en-US" dirty="0" smtClean="0"/>
              <a:t>Wycliffe Associates’ Tablets for National Translators (TNTs) program is making an extraordinary impact. This brand-new, high-tech tool helps believers hide Scripture translation efforts in plain sight.</a:t>
            </a:r>
          </a:p>
          <a:p>
            <a:endParaRPr lang="en-US" dirty="0"/>
          </a:p>
        </p:txBody>
      </p:sp>
      <p:sp>
        <p:nvSpPr>
          <p:cNvPr id="4" name="Footer Placeholder 3"/>
          <p:cNvSpPr>
            <a:spLocks noGrp="1"/>
          </p:cNvSpPr>
          <p:nvPr>
            <p:ph type="ftr" sz="quarter" idx="11"/>
          </p:nvPr>
        </p:nvSpPr>
        <p:spPr>
          <a:xfrm>
            <a:off x="609599" y="6041363"/>
            <a:ext cx="48006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spTree>
    <p:extLst>
      <p:ext uri="{BB962C8B-B14F-4D97-AF65-F5344CB8AC3E}">
        <p14:creationId xmlns:p14="http://schemas.microsoft.com/office/powerpoint/2010/main" val="2888261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2209801" cy="609600"/>
          </a:xfrm>
        </p:spPr>
        <p:txBody>
          <a:bodyPr>
            <a:normAutofit fontScale="90000"/>
          </a:bodyPr>
          <a:lstStyle/>
          <a:p>
            <a:r>
              <a:rPr lang="en-US" dirty="0" err="1" smtClean="0"/>
              <a:t>Ts</a:t>
            </a:r>
            <a:r>
              <a:rPr lang="en-US" dirty="0" smtClean="0"/>
              <a:t> Menu</a:t>
            </a:r>
            <a:endParaRPr lang="en-US" dirty="0"/>
          </a:p>
        </p:txBody>
      </p:sp>
      <p:sp>
        <p:nvSpPr>
          <p:cNvPr id="4" name="Footer Placeholder 3"/>
          <p:cNvSpPr>
            <a:spLocks noGrp="1"/>
          </p:cNvSpPr>
          <p:nvPr>
            <p:ph type="ftr" sz="quarter" idx="11"/>
          </p:nvPr>
        </p:nvSpPr>
        <p:spPr>
          <a:xfrm>
            <a:off x="609599" y="6422363"/>
            <a:ext cx="48768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5555"/>
          <a:stretch/>
        </p:blipFill>
        <p:spPr>
          <a:xfrm>
            <a:off x="381000" y="938840"/>
            <a:ext cx="8386167" cy="5382882"/>
          </a:xfrm>
          <a:prstGeom prst="rect">
            <a:avLst/>
          </a:prstGeom>
        </p:spPr>
      </p:pic>
      <p:sp>
        <p:nvSpPr>
          <p:cNvPr id="7" name="Oval 6"/>
          <p:cNvSpPr/>
          <p:nvPr/>
        </p:nvSpPr>
        <p:spPr>
          <a:xfrm>
            <a:off x="152400" y="2971800"/>
            <a:ext cx="1676400" cy="32004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63896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886200" cy="533400"/>
          </a:xfrm>
        </p:spPr>
        <p:txBody>
          <a:bodyPr>
            <a:normAutofit fontScale="90000"/>
          </a:bodyPr>
          <a:lstStyle/>
          <a:p>
            <a:r>
              <a:rPr lang="en-US" dirty="0" smtClean="0"/>
              <a:t>Chunk Checklist</a:t>
            </a:r>
            <a:endParaRPr lang="en-US" dirty="0"/>
          </a:p>
        </p:txBody>
      </p:sp>
      <p:sp>
        <p:nvSpPr>
          <p:cNvPr id="3" name="Footer Placeholder 2"/>
          <p:cNvSpPr>
            <a:spLocks noGrp="1"/>
          </p:cNvSpPr>
          <p:nvPr>
            <p:ph type="ftr" sz="quarter" idx="11"/>
          </p:nvPr>
        </p:nvSpPr>
        <p:spPr>
          <a:xfrm>
            <a:off x="457200" y="6324600"/>
            <a:ext cx="4953000"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4" name="Picture 3"/>
          <p:cNvPicPr>
            <a:picLocks noChangeAspect="1"/>
          </p:cNvPicPr>
          <p:nvPr/>
        </p:nvPicPr>
        <p:blipFill rotWithShape="1">
          <a:blip r:embed="rId2"/>
          <a:srcRect b="4690"/>
          <a:stretch/>
        </p:blipFill>
        <p:spPr>
          <a:xfrm>
            <a:off x="609599" y="707363"/>
            <a:ext cx="8191898" cy="5083837"/>
          </a:xfrm>
          <a:prstGeom prst="rect">
            <a:avLst/>
          </a:prstGeom>
        </p:spPr>
      </p:pic>
      <p:grpSp>
        <p:nvGrpSpPr>
          <p:cNvPr id="5" name="Group 4"/>
          <p:cNvGrpSpPr/>
          <p:nvPr/>
        </p:nvGrpSpPr>
        <p:grpSpPr>
          <a:xfrm>
            <a:off x="5715000" y="3505200"/>
            <a:ext cx="533400" cy="533400"/>
            <a:chOff x="0" y="1854139"/>
            <a:chExt cx="2286000" cy="508061"/>
          </a:xfrm>
        </p:grpSpPr>
        <p:sp>
          <p:nvSpPr>
            <p:cNvPr id="6" name="TextBox 5"/>
            <p:cNvSpPr txBox="1"/>
            <p:nvPr/>
          </p:nvSpPr>
          <p:spPr>
            <a:xfrm>
              <a:off x="904009" y="1981200"/>
              <a:ext cx="173559" cy="307814"/>
            </a:xfrm>
            <a:prstGeom prst="rect">
              <a:avLst/>
            </a:prstGeom>
            <a:noFill/>
          </p:spPr>
          <p:txBody>
            <a:bodyPr wrap="none" rtlCol="0">
              <a:spAutoFit/>
            </a:bodyPr>
            <a:lstStyle/>
            <a:p>
              <a:endParaRPr lang="en-US" dirty="0"/>
            </a:p>
          </p:txBody>
        </p:sp>
        <p:sp>
          <p:nvSpPr>
            <p:cNvPr id="8" name="Oval 7"/>
            <p:cNvSpPr/>
            <p:nvPr/>
          </p:nvSpPr>
          <p:spPr>
            <a:xfrm>
              <a:off x="0" y="1854139"/>
              <a:ext cx="2286000" cy="5080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9" name="Right Arrow 8"/>
          <p:cNvSpPr/>
          <p:nvPr/>
        </p:nvSpPr>
        <p:spPr>
          <a:xfrm>
            <a:off x="5820064" y="3505200"/>
            <a:ext cx="323271"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397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Verse Markers </a:t>
            </a:r>
            <a:endParaRPr lang="en-US" dirty="0"/>
          </a:p>
        </p:txBody>
      </p:sp>
      <p:sp>
        <p:nvSpPr>
          <p:cNvPr id="3" name="Footer Placeholder 2"/>
          <p:cNvSpPr>
            <a:spLocks noGrp="1"/>
          </p:cNvSpPr>
          <p:nvPr>
            <p:ph type="ftr" sz="quarter" idx="11"/>
          </p:nvPr>
        </p:nvSpPr>
        <p:spPr>
          <a:xfrm>
            <a:off x="609599" y="6340475"/>
            <a:ext cx="49530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13" name="Picture 12"/>
          <p:cNvPicPr>
            <a:picLocks noChangeAspect="1"/>
          </p:cNvPicPr>
          <p:nvPr/>
        </p:nvPicPr>
        <p:blipFill rotWithShape="1">
          <a:blip r:embed="rId2"/>
          <a:srcRect b="5132"/>
          <a:stretch/>
        </p:blipFill>
        <p:spPr>
          <a:xfrm>
            <a:off x="381001" y="712303"/>
            <a:ext cx="8488560" cy="5536097"/>
          </a:xfrm>
          <a:prstGeom prst="rect">
            <a:avLst/>
          </a:prstGeom>
        </p:spPr>
      </p:pic>
      <p:sp>
        <p:nvSpPr>
          <p:cNvPr id="9" name="TextBox 8"/>
          <p:cNvSpPr txBox="1"/>
          <p:nvPr/>
        </p:nvSpPr>
        <p:spPr>
          <a:xfrm>
            <a:off x="10492507" y="4343400"/>
            <a:ext cx="184731" cy="369332"/>
          </a:xfrm>
          <a:prstGeom prst="rect">
            <a:avLst/>
          </a:prstGeom>
          <a:noFill/>
          <a:ln w="28575">
            <a:solidFill>
              <a:schemeClr val="tx1"/>
            </a:solidFill>
          </a:ln>
        </p:spPr>
        <p:txBody>
          <a:bodyPr wrap="none" rtlCol="0">
            <a:spAutoFit/>
          </a:bodyPr>
          <a:lstStyle/>
          <a:p>
            <a:endParaRPr lang="en-US" dirty="0">
              <a:solidFill>
                <a:srgbClr val="FF0000"/>
              </a:solidFill>
            </a:endParaRPr>
          </a:p>
        </p:txBody>
      </p:sp>
      <p:sp>
        <p:nvSpPr>
          <p:cNvPr id="10" name="Oval 9"/>
          <p:cNvSpPr/>
          <p:nvPr/>
        </p:nvSpPr>
        <p:spPr>
          <a:xfrm>
            <a:off x="3581400" y="1716154"/>
            <a:ext cx="304800" cy="27829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15" name="Oval 14"/>
          <p:cNvSpPr/>
          <p:nvPr/>
        </p:nvSpPr>
        <p:spPr>
          <a:xfrm>
            <a:off x="4572000" y="1676400"/>
            <a:ext cx="304800" cy="27829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16" name="Oval 15"/>
          <p:cNvSpPr/>
          <p:nvPr/>
        </p:nvSpPr>
        <p:spPr>
          <a:xfrm>
            <a:off x="5334000" y="1676400"/>
            <a:ext cx="304800" cy="27829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grpSp>
        <p:nvGrpSpPr>
          <p:cNvPr id="5" name="Group 4"/>
          <p:cNvGrpSpPr/>
          <p:nvPr/>
        </p:nvGrpSpPr>
        <p:grpSpPr>
          <a:xfrm>
            <a:off x="3559629" y="4763407"/>
            <a:ext cx="631371" cy="570594"/>
            <a:chOff x="0" y="1854139"/>
            <a:chExt cx="2286000" cy="508061"/>
          </a:xfrm>
        </p:grpSpPr>
        <p:sp>
          <p:nvSpPr>
            <p:cNvPr id="6" name="TextBox 5"/>
            <p:cNvSpPr txBox="1"/>
            <p:nvPr/>
          </p:nvSpPr>
          <p:spPr>
            <a:xfrm>
              <a:off x="904009" y="1981200"/>
              <a:ext cx="173559" cy="307814"/>
            </a:xfrm>
            <a:prstGeom prst="rect">
              <a:avLst/>
            </a:prstGeom>
            <a:noFill/>
          </p:spPr>
          <p:txBody>
            <a:bodyPr wrap="none" rtlCol="0">
              <a:spAutoFit/>
            </a:bodyPr>
            <a:lstStyle/>
            <a:p>
              <a:endParaRPr lang="en-US" dirty="0"/>
            </a:p>
          </p:txBody>
        </p:sp>
        <p:sp>
          <p:nvSpPr>
            <p:cNvPr id="7" name="Oval 6"/>
            <p:cNvSpPr/>
            <p:nvPr/>
          </p:nvSpPr>
          <p:spPr>
            <a:xfrm>
              <a:off x="0" y="1854139"/>
              <a:ext cx="2286000" cy="5080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cxnSp>
        <p:nvCxnSpPr>
          <p:cNvPr id="11" name="Straight Arrow Connector 10"/>
          <p:cNvCxnSpPr/>
          <p:nvPr/>
        </p:nvCxnSpPr>
        <p:spPr>
          <a:xfrm flipH="1" flipV="1">
            <a:off x="4724400" y="1958327"/>
            <a:ext cx="152400" cy="7086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307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5400" dirty="0" smtClean="0">
                <a:solidFill>
                  <a:srgbClr val="FF0000"/>
                </a:solidFill>
              </a:rPr>
              <a:t>Tech Support Section:</a:t>
            </a:r>
            <a:br>
              <a:rPr lang="en-US" sz="5400" dirty="0" smtClean="0">
                <a:solidFill>
                  <a:srgbClr val="FF0000"/>
                </a:solidFill>
              </a:rPr>
            </a:br>
            <a:r>
              <a:rPr lang="en-US" sz="5400" dirty="0" smtClean="0">
                <a:solidFill>
                  <a:srgbClr val="FF0000"/>
                </a:solidFill>
              </a:rPr>
              <a:t>Back up/Printing</a:t>
            </a:r>
            <a:endParaRPr lang="en-US" sz="5400" dirty="0">
              <a:solidFill>
                <a:srgbClr val="FF0000"/>
              </a:solidFill>
            </a:endParaRPr>
          </a:p>
        </p:txBody>
      </p:sp>
      <p:sp>
        <p:nvSpPr>
          <p:cNvPr id="3" name="Footer Placeholder 2"/>
          <p:cNvSpPr>
            <a:spLocks noGrp="1"/>
          </p:cNvSpPr>
          <p:nvPr>
            <p:ph type="ftr" sz="quarter" idx="11"/>
          </p:nvPr>
        </p:nvSpPr>
        <p:spPr>
          <a:xfrm>
            <a:off x="609599" y="6041363"/>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spTree>
    <p:extLst>
      <p:ext uri="{BB962C8B-B14F-4D97-AF65-F5344CB8AC3E}">
        <p14:creationId xmlns:p14="http://schemas.microsoft.com/office/powerpoint/2010/main" val="513358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0000"/>
                </a:solidFill>
              </a:rPr>
              <a:t>Printing</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a:xfrm>
            <a:off x="594359" y="6400801"/>
            <a:ext cx="4968241" cy="426720"/>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sp>
        <p:nvSpPr>
          <p:cNvPr id="7" name="TextBox 6"/>
          <p:cNvSpPr txBox="1"/>
          <p:nvPr/>
        </p:nvSpPr>
        <p:spPr>
          <a:xfrm>
            <a:off x="11621231" y="2177534"/>
            <a:ext cx="2845907" cy="369332"/>
          </a:xfrm>
          <a:prstGeom prst="rect">
            <a:avLst/>
          </a:prstGeom>
          <a:noFill/>
        </p:spPr>
        <p:txBody>
          <a:bodyPr wrap="none" rtlCol="0">
            <a:spAutoFit/>
          </a:bodyPr>
          <a:lstStyle/>
          <a:p>
            <a:r>
              <a:rPr lang="en-US" dirty="0" smtClean="0"/>
              <a:t>Make sure project is opened</a:t>
            </a:r>
            <a:endParaRPr lang="en-US" dirty="0"/>
          </a:p>
        </p:txBody>
      </p:sp>
      <p:pic>
        <p:nvPicPr>
          <p:cNvPr id="5" name="Picture 4"/>
          <p:cNvPicPr>
            <a:picLocks noChangeAspect="1"/>
          </p:cNvPicPr>
          <p:nvPr/>
        </p:nvPicPr>
        <p:blipFill rotWithShape="1">
          <a:blip r:embed="rId2"/>
          <a:srcRect b="4082"/>
          <a:stretch/>
        </p:blipFill>
        <p:spPr>
          <a:xfrm>
            <a:off x="382644" y="457198"/>
            <a:ext cx="8532756" cy="5943603"/>
          </a:xfrm>
          <a:prstGeom prst="rect">
            <a:avLst/>
          </a:prstGeom>
        </p:spPr>
      </p:pic>
      <p:sp>
        <p:nvSpPr>
          <p:cNvPr id="9" name="Oval 8"/>
          <p:cNvSpPr/>
          <p:nvPr/>
        </p:nvSpPr>
        <p:spPr>
          <a:xfrm>
            <a:off x="382643" y="4038600"/>
            <a:ext cx="1065157" cy="381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cxnSp>
        <p:nvCxnSpPr>
          <p:cNvPr id="10" name="Straight Arrow Connector 9"/>
          <p:cNvCxnSpPr/>
          <p:nvPr/>
        </p:nvCxnSpPr>
        <p:spPr>
          <a:xfrm flipH="1" flipV="1">
            <a:off x="1436243" y="4306598"/>
            <a:ext cx="869172" cy="34160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32608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1905001" cy="609600"/>
          </a:xfrm>
        </p:spPr>
        <p:txBody>
          <a:bodyPr>
            <a:normAutofit fontScale="90000"/>
          </a:bodyPr>
          <a:lstStyle/>
          <a:p>
            <a:r>
              <a:rPr lang="en-US" dirty="0" smtClean="0">
                <a:solidFill>
                  <a:srgbClr val="FF0000"/>
                </a:solidFill>
              </a:rPr>
              <a:t>Printing</a:t>
            </a:r>
            <a:endParaRPr lang="en-US" dirty="0">
              <a:solidFill>
                <a:srgbClr val="FF0000"/>
              </a:solidFill>
            </a:endParaRPr>
          </a:p>
        </p:txBody>
      </p:sp>
      <p:sp>
        <p:nvSpPr>
          <p:cNvPr id="4" name="Footer Placeholder 3"/>
          <p:cNvSpPr>
            <a:spLocks noGrp="1"/>
          </p:cNvSpPr>
          <p:nvPr>
            <p:ph type="ftr" sz="quarter" idx="11"/>
          </p:nvPr>
        </p:nvSpPr>
        <p:spPr>
          <a:xfrm>
            <a:off x="579119" y="6344978"/>
            <a:ext cx="4831081" cy="182563"/>
          </a:xfrm>
        </p:spPr>
        <p:txBody>
          <a:bodyPr/>
          <a:lstStyle/>
          <a:p>
            <a:r>
              <a:rPr lang="en-US" smtClean="0"/>
              <a:t>By: Parfait AYANOU and John WOOD [Wycliffe Associates’ Tech Advance] @Ts ver. 11.0</a:t>
            </a:r>
            <a:endParaRPr lang="en-US"/>
          </a:p>
        </p:txBody>
      </p:sp>
      <p:pic>
        <p:nvPicPr>
          <p:cNvPr id="5" name="Picture 4"/>
          <p:cNvPicPr>
            <a:picLocks noChangeAspect="1"/>
          </p:cNvPicPr>
          <p:nvPr/>
        </p:nvPicPr>
        <p:blipFill rotWithShape="1">
          <a:blip r:embed="rId2"/>
          <a:srcRect b="5737"/>
          <a:stretch/>
        </p:blipFill>
        <p:spPr>
          <a:xfrm>
            <a:off x="228600" y="685800"/>
            <a:ext cx="8610599" cy="5493815"/>
          </a:xfrm>
          <a:prstGeom prst="rect">
            <a:avLst/>
          </a:prstGeom>
        </p:spPr>
      </p:pic>
      <p:sp>
        <p:nvSpPr>
          <p:cNvPr id="6" name="Oval 5"/>
          <p:cNvSpPr/>
          <p:nvPr/>
        </p:nvSpPr>
        <p:spPr>
          <a:xfrm>
            <a:off x="4419600" y="4114800"/>
            <a:ext cx="381000" cy="3810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74005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2057401" cy="609600"/>
          </a:xfrm>
        </p:spPr>
        <p:txBody>
          <a:bodyPr>
            <a:normAutofit fontScale="90000"/>
          </a:bodyPr>
          <a:lstStyle/>
          <a:p>
            <a:r>
              <a:rPr lang="en-US" dirty="0" smtClean="0"/>
              <a:t>Printing</a:t>
            </a:r>
            <a:endParaRPr lang="en-US" dirty="0"/>
          </a:p>
        </p:txBody>
      </p:sp>
      <p:sp>
        <p:nvSpPr>
          <p:cNvPr id="4" name="Footer Placeholder 3"/>
          <p:cNvSpPr>
            <a:spLocks noGrp="1"/>
          </p:cNvSpPr>
          <p:nvPr>
            <p:ph type="ftr" sz="quarter" idx="11"/>
          </p:nvPr>
        </p:nvSpPr>
        <p:spPr>
          <a:xfrm>
            <a:off x="609599" y="6346163"/>
            <a:ext cx="49530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5" name="Picture 4"/>
          <p:cNvPicPr>
            <a:picLocks noChangeAspect="1"/>
          </p:cNvPicPr>
          <p:nvPr/>
        </p:nvPicPr>
        <p:blipFill rotWithShape="1">
          <a:blip r:embed="rId2"/>
          <a:srcRect b="4049"/>
          <a:stretch/>
        </p:blipFill>
        <p:spPr>
          <a:xfrm>
            <a:off x="304800" y="746760"/>
            <a:ext cx="8458200" cy="5410200"/>
          </a:xfrm>
          <a:prstGeom prst="rect">
            <a:avLst/>
          </a:prstGeom>
        </p:spPr>
      </p:pic>
      <p:sp>
        <p:nvSpPr>
          <p:cNvPr id="6" name="Oval 5"/>
          <p:cNvSpPr/>
          <p:nvPr/>
        </p:nvSpPr>
        <p:spPr>
          <a:xfrm>
            <a:off x="4572000" y="4114800"/>
            <a:ext cx="990600" cy="5334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7" name="Oval 6"/>
          <p:cNvSpPr/>
          <p:nvPr/>
        </p:nvSpPr>
        <p:spPr>
          <a:xfrm>
            <a:off x="3200400" y="2819400"/>
            <a:ext cx="609600" cy="14478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1108816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2057401" cy="609600"/>
          </a:xfrm>
        </p:spPr>
        <p:txBody>
          <a:bodyPr>
            <a:normAutofit fontScale="90000"/>
          </a:bodyPr>
          <a:lstStyle/>
          <a:p>
            <a:r>
              <a:rPr lang="en-US" dirty="0" smtClean="0">
                <a:solidFill>
                  <a:srgbClr val="FF0000"/>
                </a:solidFill>
              </a:rPr>
              <a:t>Back up</a:t>
            </a:r>
            <a:endParaRPr lang="en-US" dirty="0">
              <a:solidFill>
                <a:srgbClr val="FF0000"/>
              </a:solidFill>
            </a:endParaRPr>
          </a:p>
        </p:txBody>
      </p:sp>
      <p:sp>
        <p:nvSpPr>
          <p:cNvPr id="3" name="Footer Placeholder 2"/>
          <p:cNvSpPr>
            <a:spLocks noGrp="1"/>
          </p:cNvSpPr>
          <p:nvPr>
            <p:ph type="ftr" sz="quarter" idx="11"/>
          </p:nvPr>
        </p:nvSpPr>
        <p:spPr>
          <a:xfrm>
            <a:off x="609599" y="6346163"/>
            <a:ext cx="48768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6061"/>
          <a:stretch/>
        </p:blipFill>
        <p:spPr>
          <a:xfrm>
            <a:off x="152400" y="1115681"/>
            <a:ext cx="8807279" cy="4724400"/>
          </a:xfrm>
          <a:prstGeom prst="rect">
            <a:avLst/>
          </a:prstGeom>
        </p:spPr>
      </p:pic>
      <p:sp>
        <p:nvSpPr>
          <p:cNvPr id="7" name="Oval 6"/>
          <p:cNvSpPr/>
          <p:nvPr/>
        </p:nvSpPr>
        <p:spPr>
          <a:xfrm>
            <a:off x="6324600" y="2819400"/>
            <a:ext cx="304800" cy="3048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4160786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2057401" cy="609600"/>
          </a:xfrm>
        </p:spPr>
        <p:txBody>
          <a:bodyPr>
            <a:normAutofit fontScale="90000"/>
          </a:bodyPr>
          <a:lstStyle/>
          <a:p>
            <a:r>
              <a:rPr lang="en-US" dirty="0" smtClean="0">
                <a:solidFill>
                  <a:srgbClr val="FF0000"/>
                </a:solidFill>
              </a:rPr>
              <a:t>Back up</a:t>
            </a:r>
            <a:endParaRPr lang="en-US" dirty="0">
              <a:solidFill>
                <a:srgbClr val="FF0000"/>
              </a:solidFill>
            </a:endParaRPr>
          </a:p>
        </p:txBody>
      </p:sp>
      <p:sp>
        <p:nvSpPr>
          <p:cNvPr id="3" name="Footer Placeholder 2"/>
          <p:cNvSpPr>
            <a:spLocks noGrp="1"/>
          </p:cNvSpPr>
          <p:nvPr>
            <p:ph type="ftr" sz="quarter" idx="11"/>
          </p:nvPr>
        </p:nvSpPr>
        <p:spPr>
          <a:xfrm>
            <a:off x="609599" y="6346163"/>
            <a:ext cx="48768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4" name="Picture 3"/>
          <p:cNvPicPr>
            <a:picLocks noChangeAspect="1"/>
          </p:cNvPicPr>
          <p:nvPr/>
        </p:nvPicPr>
        <p:blipFill rotWithShape="1">
          <a:blip r:embed="rId2"/>
          <a:srcRect b="5932"/>
          <a:stretch/>
        </p:blipFill>
        <p:spPr>
          <a:xfrm>
            <a:off x="228600" y="569582"/>
            <a:ext cx="8686800" cy="5755018"/>
          </a:xfrm>
          <a:prstGeom prst="rect">
            <a:avLst/>
          </a:prstGeom>
        </p:spPr>
      </p:pic>
      <p:sp>
        <p:nvSpPr>
          <p:cNvPr id="7" name="Oval 6"/>
          <p:cNvSpPr/>
          <p:nvPr/>
        </p:nvSpPr>
        <p:spPr>
          <a:xfrm>
            <a:off x="5410200" y="4343400"/>
            <a:ext cx="304800" cy="3048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440039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1828801" cy="685800"/>
          </a:xfrm>
        </p:spPr>
        <p:txBody>
          <a:bodyPr/>
          <a:lstStyle/>
          <a:p>
            <a:r>
              <a:rPr lang="en-US" dirty="0" smtClean="0"/>
              <a:t>Back up</a:t>
            </a:r>
            <a:endParaRPr lang="en-US" dirty="0"/>
          </a:p>
        </p:txBody>
      </p:sp>
      <p:sp>
        <p:nvSpPr>
          <p:cNvPr id="3" name="Footer Placeholder 2"/>
          <p:cNvSpPr>
            <a:spLocks noGrp="1"/>
          </p:cNvSpPr>
          <p:nvPr>
            <p:ph type="ftr" sz="quarter" idx="11"/>
          </p:nvPr>
        </p:nvSpPr>
        <p:spPr>
          <a:xfrm>
            <a:off x="609599" y="6269963"/>
            <a:ext cx="5029201" cy="2832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4520"/>
          <a:stretch/>
        </p:blipFill>
        <p:spPr>
          <a:xfrm>
            <a:off x="152400" y="761999"/>
            <a:ext cx="8848127" cy="5279363"/>
          </a:xfrm>
          <a:prstGeom prst="rect">
            <a:avLst/>
          </a:prstGeom>
        </p:spPr>
      </p:pic>
      <p:sp>
        <p:nvSpPr>
          <p:cNvPr id="7" name="Oval 6"/>
          <p:cNvSpPr/>
          <p:nvPr/>
        </p:nvSpPr>
        <p:spPr>
          <a:xfrm>
            <a:off x="3962400" y="1981200"/>
            <a:ext cx="1295400" cy="381000"/>
          </a:xfrm>
          <a:prstGeom prst="ellipse">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8" name="Oval 7"/>
          <p:cNvSpPr/>
          <p:nvPr/>
        </p:nvSpPr>
        <p:spPr>
          <a:xfrm>
            <a:off x="3886200" y="3048000"/>
            <a:ext cx="1295400" cy="381000"/>
          </a:xfrm>
          <a:prstGeom prst="ellipse">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9" name="Oval 8"/>
          <p:cNvSpPr/>
          <p:nvPr/>
        </p:nvSpPr>
        <p:spPr>
          <a:xfrm>
            <a:off x="3886200" y="3581400"/>
            <a:ext cx="1295400" cy="381000"/>
          </a:xfrm>
          <a:prstGeom prst="ellipse">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0" name="Oval 9"/>
          <p:cNvSpPr/>
          <p:nvPr/>
        </p:nvSpPr>
        <p:spPr>
          <a:xfrm>
            <a:off x="3962400" y="4114800"/>
            <a:ext cx="1295400" cy="381000"/>
          </a:xfrm>
          <a:prstGeom prst="ellipse">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1" name="Left Arrow 10"/>
          <p:cNvSpPr/>
          <p:nvPr/>
        </p:nvSpPr>
        <p:spPr>
          <a:xfrm>
            <a:off x="5257800" y="2057400"/>
            <a:ext cx="10668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5257800" y="3086100"/>
            <a:ext cx="10668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5257800" y="3619500"/>
            <a:ext cx="10668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5257800" y="4191000"/>
            <a:ext cx="10668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1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762000"/>
          </a:xfrm>
        </p:spPr>
        <p:txBody>
          <a:bodyPr/>
          <a:lstStyle/>
          <a:p>
            <a:r>
              <a:rPr lang="en-US" dirty="0" smtClean="0">
                <a:solidFill>
                  <a:srgbClr val="FF0000"/>
                </a:solidFill>
              </a:rPr>
              <a:t>Tablets / Laptops</a:t>
            </a:r>
            <a:endParaRPr lang="en-US" dirty="0">
              <a:solidFill>
                <a:srgbClr val="FF0000"/>
              </a:solidFill>
            </a:endParaRPr>
          </a:p>
        </p:txBody>
      </p:sp>
      <p:sp>
        <p:nvSpPr>
          <p:cNvPr id="3" name="Content Placeholder 2"/>
          <p:cNvSpPr>
            <a:spLocks noGrp="1"/>
          </p:cNvSpPr>
          <p:nvPr>
            <p:ph idx="1"/>
          </p:nvPr>
        </p:nvSpPr>
        <p:spPr>
          <a:xfrm>
            <a:off x="533400" y="762000"/>
            <a:ext cx="8229600" cy="4525963"/>
          </a:xfrm>
        </p:spPr>
        <p:txBody>
          <a:bodyPr/>
          <a:lstStyle/>
          <a:p>
            <a:pPr marL="0" indent="0">
              <a:buNone/>
            </a:pPr>
            <a:r>
              <a:rPr lang="en-US" dirty="0" smtClean="0"/>
              <a:t>Tablets and laptops are the tools that we use in making our translation work easier. </a:t>
            </a:r>
            <a:endParaRPr lang="en-US" dirty="0"/>
          </a:p>
        </p:txBody>
      </p:sp>
      <p:sp>
        <p:nvSpPr>
          <p:cNvPr id="5" name="Footer Placeholder 4"/>
          <p:cNvSpPr>
            <a:spLocks noGrp="1"/>
          </p:cNvSpPr>
          <p:nvPr>
            <p:ph type="ftr" sz="quarter" idx="11"/>
          </p:nvPr>
        </p:nvSpPr>
        <p:spPr/>
        <p:txBody>
          <a:bodyPr/>
          <a:lstStyle/>
          <a:p>
            <a:r>
              <a:rPr lang="en-US" smtClean="0"/>
              <a:t>By: Parfait AYANOU and John WOOD [Wycliffe Associates’ Tech Advance] @Ts ver. 11.0</a:t>
            </a:r>
            <a:endParaRPr lang="en-US"/>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71" y="1686614"/>
            <a:ext cx="4079233" cy="305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457" y="1477963"/>
            <a:ext cx="4286250" cy="3810000"/>
          </a:xfrm>
          <a:prstGeom prst="rect">
            <a:avLst/>
          </a:prstGeom>
        </p:spPr>
      </p:pic>
    </p:spTree>
    <p:extLst>
      <p:ext uri="{BB962C8B-B14F-4D97-AF65-F5344CB8AC3E}">
        <p14:creationId xmlns:p14="http://schemas.microsoft.com/office/powerpoint/2010/main" val="757548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981201" cy="762000"/>
          </a:xfrm>
        </p:spPr>
        <p:txBody>
          <a:bodyPr/>
          <a:lstStyle/>
          <a:p>
            <a:r>
              <a:rPr lang="en-US" dirty="0" smtClean="0">
                <a:solidFill>
                  <a:srgbClr val="FF0000"/>
                </a:solidFill>
              </a:rPr>
              <a:t>Back up</a:t>
            </a:r>
            <a:endParaRPr lang="en-US" dirty="0">
              <a:solidFill>
                <a:srgbClr val="FF0000"/>
              </a:solidFill>
            </a:endParaRPr>
          </a:p>
        </p:txBody>
      </p:sp>
      <p:sp>
        <p:nvSpPr>
          <p:cNvPr id="4" name="Footer Placeholder 3"/>
          <p:cNvSpPr>
            <a:spLocks noGrp="1"/>
          </p:cNvSpPr>
          <p:nvPr>
            <p:ph type="ftr" sz="quarter" idx="11"/>
          </p:nvPr>
        </p:nvSpPr>
        <p:spPr>
          <a:xfrm>
            <a:off x="609599" y="6422363"/>
            <a:ext cx="50292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5" name="Picture 4"/>
          <p:cNvPicPr>
            <a:picLocks noChangeAspect="1"/>
          </p:cNvPicPr>
          <p:nvPr/>
        </p:nvPicPr>
        <p:blipFill rotWithShape="1">
          <a:blip r:embed="rId2"/>
          <a:srcRect b="5128"/>
          <a:stretch/>
        </p:blipFill>
        <p:spPr>
          <a:xfrm>
            <a:off x="152400" y="787400"/>
            <a:ext cx="8809633" cy="5537200"/>
          </a:xfrm>
          <a:prstGeom prst="rect">
            <a:avLst/>
          </a:prstGeom>
        </p:spPr>
      </p:pic>
      <p:sp>
        <p:nvSpPr>
          <p:cNvPr id="6" name="Oval 5"/>
          <p:cNvSpPr/>
          <p:nvPr/>
        </p:nvSpPr>
        <p:spPr>
          <a:xfrm>
            <a:off x="533400" y="3200400"/>
            <a:ext cx="1295400" cy="304800"/>
          </a:xfrm>
          <a:prstGeom prst="ellipse">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2471019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3962401" cy="685800"/>
          </a:xfrm>
        </p:spPr>
        <p:txBody>
          <a:bodyPr/>
          <a:lstStyle/>
          <a:p>
            <a:r>
              <a:rPr lang="en-US" dirty="0" smtClean="0">
                <a:solidFill>
                  <a:srgbClr val="FF0000"/>
                </a:solidFill>
              </a:rPr>
              <a:t>Import a Project</a:t>
            </a:r>
            <a:endParaRPr lang="en-US" dirty="0">
              <a:solidFill>
                <a:srgbClr val="FF0000"/>
              </a:solidFill>
            </a:endParaRPr>
          </a:p>
        </p:txBody>
      </p:sp>
      <p:sp>
        <p:nvSpPr>
          <p:cNvPr id="3" name="Footer Placeholder 2"/>
          <p:cNvSpPr>
            <a:spLocks noGrp="1"/>
          </p:cNvSpPr>
          <p:nvPr>
            <p:ph type="ftr" sz="quarter" idx="11"/>
          </p:nvPr>
        </p:nvSpPr>
        <p:spPr>
          <a:xfrm>
            <a:off x="609600" y="6172200"/>
            <a:ext cx="4876801" cy="5118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4755"/>
          <a:stretch/>
        </p:blipFill>
        <p:spPr>
          <a:xfrm>
            <a:off x="226517" y="780143"/>
            <a:ext cx="8765083" cy="5392057"/>
          </a:xfrm>
          <a:prstGeom prst="rect">
            <a:avLst/>
          </a:prstGeom>
        </p:spPr>
      </p:pic>
      <p:sp>
        <p:nvSpPr>
          <p:cNvPr id="7" name="Oval 6"/>
          <p:cNvSpPr/>
          <p:nvPr/>
        </p:nvSpPr>
        <p:spPr>
          <a:xfrm>
            <a:off x="228600" y="4038600"/>
            <a:ext cx="1295400" cy="304800"/>
          </a:xfrm>
          <a:prstGeom prst="ellipse">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1551327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3581401" cy="685800"/>
          </a:xfrm>
        </p:spPr>
        <p:txBody>
          <a:bodyPr/>
          <a:lstStyle/>
          <a:p>
            <a:r>
              <a:rPr lang="en-US" dirty="0" smtClean="0">
                <a:solidFill>
                  <a:srgbClr val="FF0000"/>
                </a:solidFill>
              </a:rPr>
              <a:t>Import a Project</a:t>
            </a:r>
            <a:endParaRPr lang="en-US" dirty="0">
              <a:solidFill>
                <a:srgbClr val="FF0000"/>
              </a:solidFill>
            </a:endParaRPr>
          </a:p>
        </p:txBody>
      </p:sp>
      <p:sp>
        <p:nvSpPr>
          <p:cNvPr id="4" name="Footer Placeholder 3"/>
          <p:cNvSpPr>
            <a:spLocks noGrp="1"/>
          </p:cNvSpPr>
          <p:nvPr>
            <p:ph type="ftr" sz="quarter" idx="11"/>
          </p:nvPr>
        </p:nvSpPr>
        <p:spPr>
          <a:xfrm>
            <a:off x="609599" y="6340475"/>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5" name="Picture 4"/>
          <p:cNvPicPr>
            <a:picLocks noChangeAspect="1"/>
          </p:cNvPicPr>
          <p:nvPr/>
        </p:nvPicPr>
        <p:blipFill rotWithShape="1">
          <a:blip r:embed="rId2"/>
          <a:srcRect b="5632"/>
          <a:stretch/>
        </p:blipFill>
        <p:spPr>
          <a:xfrm>
            <a:off x="152400" y="631826"/>
            <a:ext cx="8733692" cy="5708649"/>
          </a:xfrm>
          <a:prstGeom prst="rect">
            <a:avLst/>
          </a:prstGeom>
        </p:spPr>
      </p:pic>
      <p:sp>
        <p:nvSpPr>
          <p:cNvPr id="6" name="Left Arrow 5"/>
          <p:cNvSpPr/>
          <p:nvPr/>
        </p:nvSpPr>
        <p:spPr>
          <a:xfrm>
            <a:off x="5105400" y="2514600"/>
            <a:ext cx="1676400" cy="2286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Left Arrow 6"/>
          <p:cNvSpPr/>
          <p:nvPr/>
        </p:nvSpPr>
        <p:spPr>
          <a:xfrm>
            <a:off x="5105400" y="3124200"/>
            <a:ext cx="1676400" cy="2286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Left Arrow 7"/>
          <p:cNvSpPr/>
          <p:nvPr/>
        </p:nvSpPr>
        <p:spPr>
          <a:xfrm>
            <a:off x="5105400" y="3581400"/>
            <a:ext cx="1676400" cy="2286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Left Arrow 8"/>
          <p:cNvSpPr/>
          <p:nvPr/>
        </p:nvSpPr>
        <p:spPr>
          <a:xfrm>
            <a:off x="5105400" y="4114800"/>
            <a:ext cx="1676400" cy="2286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949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3733801" cy="762000"/>
          </a:xfrm>
        </p:spPr>
        <p:txBody>
          <a:bodyPr/>
          <a:lstStyle/>
          <a:p>
            <a:r>
              <a:rPr lang="en-US" dirty="0" smtClean="0">
                <a:solidFill>
                  <a:srgbClr val="FF0000"/>
                </a:solidFill>
              </a:rPr>
              <a:t>Im</a:t>
            </a:r>
            <a:r>
              <a:rPr lang="en-US" dirty="0">
                <a:solidFill>
                  <a:srgbClr val="FF0000"/>
                </a:solidFill>
              </a:rPr>
              <a:t>p</a:t>
            </a:r>
            <a:r>
              <a:rPr lang="en-US" dirty="0" smtClean="0">
                <a:solidFill>
                  <a:srgbClr val="FF0000"/>
                </a:solidFill>
              </a:rPr>
              <a:t>ort a Project</a:t>
            </a:r>
            <a:endParaRPr lang="en-US" dirty="0">
              <a:solidFill>
                <a:srgbClr val="FF0000"/>
              </a:solidFill>
            </a:endParaRPr>
          </a:p>
        </p:txBody>
      </p:sp>
      <p:sp>
        <p:nvSpPr>
          <p:cNvPr id="4" name="Footer Placeholder 3"/>
          <p:cNvSpPr>
            <a:spLocks noGrp="1"/>
          </p:cNvSpPr>
          <p:nvPr>
            <p:ph type="ftr" sz="quarter" idx="11"/>
          </p:nvPr>
        </p:nvSpPr>
        <p:spPr>
          <a:xfrm>
            <a:off x="609599" y="6422363"/>
            <a:ext cx="4800601" cy="283237"/>
          </a:xfrm>
        </p:spPr>
        <p:txBody>
          <a:bodyPr/>
          <a:lstStyle/>
          <a:p>
            <a:r>
              <a:rPr lang="en-US" smtClean="0"/>
              <a:t>By: Parfait AYANOU and John WOOD [Wycliffe Associates’ Tech Advance] @Ts ver. 11.0</a:t>
            </a:r>
            <a:endParaRPr lang="en-US"/>
          </a:p>
        </p:txBody>
      </p:sp>
      <p:pic>
        <p:nvPicPr>
          <p:cNvPr id="5" name="Picture 4"/>
          <p:cNvPicPr>
            <a:picLocks noChangeAspect="1"/>
          </p:cNvPicPr>
          <p:nvPr/>
        </p:nvPicPr>
        <p:blipFill rotWithShape="1">
          <a:blip r:embed="rId2"/>
          <a:srcRect b="5615"/>
          <a:stretch/>
        </p:blipFill>
        <p:spPr>
          <a:xfrm>
            <a:off x="152400" y="609601"/>
            <a:ext cx="8915400" cy="5486400"/>
          </a:xfrm>
          <a:prstGeom prst="rect">
            <a:avLst/>
          </a:prstGeom>
        </p:spPr>
      </p:pic>
      <p:sp>
        <p:nvSpPr>
          <p:cNvPr id="6" name="Left Arrow 5"/>
          <p:cNvSpPr/>
          <p:nvPr/>
        </p:nvSpPr>
        <p:spPr>
          <a:xfrm>
            <a:off x="5638800" y="2971800"/>
            <a:ext cx="1676400" cy="2286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Left Arrow 6"/>
          <p:cNvSpPr/>
          <p:nvPr/>
        </p:nvSpPr>
        <p:spPr>
          <a:xfrm rot="5400000">
            <a:off x="3676650" y="4476750"/>
            <a:ext cx="914400" cy="1905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460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13" y="228600"/>
            <a:ext cx="2931887" cy="685800"/>
          </a:xfrm>
        </p:spPr>
        <p:txBody>
          <a:bodyPr/>
          <a:lstStyle/>
          <a:p>
            <a:r>
              <a:rPr lang="en-US" dirty="0" smtClean="0">
                <a:solidFill>
                  <a:srgbClr val="FF0000"/>
                </a:solidFill>
              </a:rPr>
              <a:t>Importing</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1295400"/>
            <a:ext cx="8038475" cy="4953000"/>
          </a:xfrm>
        </p:spPr>
      </p:pic>
      <p:sp>
        <p:nvSpPr>
          <p:cNvPr id="3" name="Footer Placeholder 2"/>
          <p:cNvSpPr>
            <a:spLocks noGrp="1"/>
          </p:cNvSpPr>
          <p:nvPr>
            <p:ph type="ftr" sz="quarter" idx="11"/>
          </p:nvPr>
        </p:nvSpPr>
        <p:spPr/>
        <p:txBody>
          <a:bodyPr/>
          <a:lstStyle/>
          <a:p>
            <a:r>
              <a:rPr lang="en-US" smtClean="0"/>
              <a:t>By: Parfait AYANOU and John WOOD [Wycliffe Associates’ Tech Advance] @Ts ver. 11.0</a:t>
            </a:r>
            <a:endParaRPr lang="en-US"/>
          </a:p>
        </p:txBody>
      </p:sp>
    </p:spTree>
    <p:extLst>
      <p:ext uri="{BB962C8B-B14F-4D97-AF65-F5344CB8AC3E}">
        <p14:creationId xmlns:p14="http://schemas.microsoft.com/office/powerpoint/2010/main" val="2820954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1752601" cy="762000"/>
          </a:xfrm>
        </p:spPr>
        <p:txBody>
          <a:bodyPr/>
          <a:lstStyle/>
          <a:p>
            <a:r>
              <a:rPr lang="en-US" dirty="0" smtClean="0">
                <a:solidFill>
                  <a:srgbClr val="FF0000"/>
                </a:solidFill>
              </a:rPr>
              <a:t>Import</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66800"/>
            <a:ext cx="8868076" cy="4974563"/>
          </a:xfrm>
        </p:spPr>
      </p:pic>
      <p:sp>
        <p:nvSpPr>
          <p:cNvPr id="3" name="Footer Placeholder 2"/>
          <p:cNvSpPr>
            <a:spLocks noGrp="1"/>
          </p:cNvSpPr>
          <p:nvPr>
            <p:ph type="ftr" sz="quarter" idx="11"/>
          </p:nvPr>
        </p:nvSpPr>
        <p:spPr>
          <a:xfrm>
            <a:off x="609599" y="6492875"/>
            <a:ext cx="4953001" cy="365125"/>
          </a:xfrm>
        </p:spPr>
        <p:txBody>
          <a:bodyPr/>
          <a:lstStyle/>
          <a:p>
            <a:r>
              <a:rPr lang="en-US" smtClean="0"/>
              <a:t>By: Parfait AYANOU and John WOOD [Wycliffe Associates’ Tech Advance] @Ts ver. 11.0</a:t>
            </a:r>
            <a:endParaRPr lang="en-US"/>
          </a:p>
        </p:txBody>
      </p:sp>
    </p:spTree>
    <p:extLst>
      <p:ext uri="{BB962C8B-B14F-4D97-AF65-F5344CB8AC3E}">
        <p14:creationId xmlns:p14="http://schemas.microsoft.com/office/powerpoint/2010/main" val="3845071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1828801" cy="762000"/>
          </a:xfrm>
        </p:spPr>
        <p:txBody>
          <a:bodyPr/>
          <a:lstStyle/>
          <a:p>
            <a:r>
              <a:rPr lang="en-US" dirty="0" smtClean="0"/>
              <a:t>Settings</a:t>
            </a:r>
            <a:endParaRPr lang="en-US" dirty="0"/>
          </a:p>
        </p:txBody>
      </p:sp>
      <p:sp>
        <p:nvSpPr>
          <p:cNvPr id="3" name="Footer Placeholder 2"/>
          <p:cNvSpPr>
            <a:spLocks noGrp="1"/>
          </p:cNvSpPr>
          <p:nvPr>
            <p:ph type="ftr" sz="quarter" idx="11"/>
          </p:nvPr>
        </p:nvSpPr>
        <p:spPr>
          <a:xfrm>
            <a:off x="609599" y="6422363"/>
            <a:ext cx="47244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rotWithShape="1">
          <a:blip r:embed="rId2"/>
          <a:srcRect b="5185"/>
          <a:stretch/>
        </p:blipFill>
        <p:spPr>
          <a:xfrm>
            <a:off x="76200" y="749545"/>
            <a:ext cx="8915400" cy="5672818"/>
          </a:xfrm>
          <a:prstGeom prst="rect">
            <a:avLst/>
          </a:prstGeom>
        </p:spPr>
      </p:pic>
      <p:sp>
        <p:nvSpPr>
          <p:cNvPr id="7" name="Oval 6"/>
          <p:cNvSpPr/>
          <p:nvPr/>
        </p:nvSpPr>
        <p:spPr>
          <a:xfrm>
            <a:off x="8001000" y="1905000"/>
            <a:ext cx="457200" cy="4572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8" name="Oval 7"/>
          <p:cNvSpPr/>
          <p:nvPr/>
        </p:nvSpPr>
        <p:spPr>
          <a:xfrm>
            <a:off x="8001000" y="2514600"/>
            <a:ext cx="457200" cy="45720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cxnSp>
        <p:nvCxnSpPr>
          <p:cNvPr id="12" name="Straight Arrow Connector 11"/>
          <p:cNvCxnSpPr/>
          <p:nvPr/>
        </p:nvCxnSpPr>
        <p:spPr>
          <a:xfrm flipH="1">
            <a:off x="3810000" y="2133600"/>
            <a:ext cx="4038600" cy="12052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H="1">
            <a:off x="5943600" y="2781300"/>
            <a:ext cx="1905000" cy="1905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8" name="Right Brace 17"/>
          <p:cNvSpPr/>
          <p:nvPr/>
        </p:nvSpPr>
        <p:spPr>
          <a:xfrm>
            <a:off x="2133600" y="3352800"/>
            <a:ext cx="838200" cy="220980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19921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828800" cy="762000"/>
          </a:xfrm>
        </p:spPr>
        <p:txBody>
          <a:bodyPr/>
          <a:lstStyle/>
          <a:p>
            <a:r>
              <a:rPr lang="en-US" dirty="0" smtClean="0">
                <a:solidFill>
                  <a:srgbClr val="FF0000"/>
                </a:solidFill>
              </a:rPr>
              <a:t>Tablet</a:t>
            </a:r>
            <a:endParaRPr lang="en-US" dirty="0">
              <a:solidFill>
                <a:srgbClr val="FF0000"/>
              </a:solidFill>
            </a:endParaRPr>
          </a:p>
        </p:txBody>
      </p:sp>
      <p:sp>
        <p:nvSpPr>
          <p:cNvPr id="5" name="Footer Placeholder 4"/>
          <p:cNvSpPr>
            <a:spLocks noGrp="1"/>
          </p:cNvSpPr>
          <p:nvPr>
            <p:ph type="ftr" sz="quarter" idx="11"/>
          </p:nvPr>
        </p:nvSpPr>
        <p:spPr>
          <a:xfrm>
            <a:off x="609599" y="6041363"/>
            <a:ext cx="4876801" cy="359437"/>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09" y="1402543"/>
            <a:ext cx="4269946" cy="3214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741" y="1600200"/>
            <a:ext cx="4199467" cy="3016598"/>
          </a:xfrm>
          <a:prstGeom prst="rect">
            <a:avLst/>
          </a:prstGeom>
        </p:spPr>
      </p:pic>
    </p:spTree>
    <p:extLst>
      <p:ext uri="{BB962C8B-B14F-4D97-AF65-F5344CB8AC3E}">
        <p14:creationId xmlns:p14="http://schemas.microsoft.com/office/powerpoint/2010/main" val="4063721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5" y="152400"/>
            <a:ext cx="6019801" cy="685800"/>
          </a:xfrm>
        </p:spPr>
        <p:txBody>
          <a:bodyPr/>
          <a:lstStyle/>
          <a:p>
            <a:r>
              <a:rPr lang="en-US" dirty="0" smtClean="0">
                <a:solidFill>
                  <a:srgbClr val="FF0000"/>
                </a:solidFill>
              </a:rPr>
              <a:t>LAPTOP</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By: Parfait AYANOU and John WOOD [Wycliffe Associates’ Tech Advance] @Ts ver. 11.0</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2362200" cy="2362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85" y="163286"/>
            <a:ext cx="6017157" cy="5790094"/>
          </a:xfrm>
          <a:prstGeom prst="rect">
            <a:avLst/>
          </a:prstGeom>
        </p:spPr>
      </p:pic>
    </p:spTree>
    <p:extLst>
      <p:ext uri="{BB962C8B-B14F-4D97-AF65-F5344CB8AC3E}">
        <p14:creationId xmlns:p14="http://schemas.microsoft.com/office/powerpoint/2010/main" val="3437025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715001" cy="609600"/>
          </a:xfrm>
        </p:spPr>
        <p:txBody>
          <a:bodyPr>
            <a:normAutofit fontScale="90000"/>
          </a:bodyPr>
          <a:lstStyle/>
          <a:p>
            <a:r>
              <a:rPr lang="en-US" dirty="0" smtClean="0">
                <a:solidFill>
                  <a:srgbClr val="FF0000"/>
                </a:solidFill>
              </a:rPr>
              <a:t>LAPTOP</a:t>
            </a:r>
            <a:endParaRPr lang="en-US" dirty="0">
              <a:solidFill>
                <a:srgbClr val="FF0000"/>
              </a:solidFill>
            </a:endParaRPr>
          </a:p>
        </p:txBody>
      </p:sp>
      <p:sp>
        <p:nvSpPr>
          <p:cNvPr id="4" name="Footer Placeholder 3"/>
          <p:cNvSpPr>
            <a:spLocks noGrp="1"/>
          </p:cNvSpPr>
          <p:nvPr>
            <p:ph type="ftr" sz="quarter" idx="11"/>
          </p:nvPr>
        </p:nvSpPr>
        <p:spPr>
          <a:xfrm>
            <a:off x="609599" y="6041363"/>
            <a:ext cx="4876801"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573522"/>
            <a:ext cx="6642272" cy="5467841"/>
          </a:xfrm>
          <a:prstGeom prst="rect">
            <a:avLst/>
          </a:prstGeom>
        </p:spPr>
      </p:pic>
    </p:spTree>
    <p:extLst>
      <p:ext uri="{BB962C8B-B14F-4D97-AF65-F5344CB8AC3E}">
        <p14:creationId xmlns:p14="http://schemas.microsoft.com/office/powerpoint/2010/main" val="388791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5638801" cy="767688"/>
          </a:xfrm>
        </p:spPr>
        <p:txBody>
          <a:bodyPr>
            <a:normAutofit fontScale="90000"/>
          </a:bodyPr>
          <a:lstStyle/>
          <a:p>
            <a:r>
              <a:rPr lang="en-US" dirty="0" smtClean="0">
                <a:solidFill>
                  <a:srgbClr val="FF0000"/>
                </a:solidFill>
              </a:rPr>
              <a:t>MAINTENANCE /TABLETS</a:t>
            </a:r>
            <a:r>
              <a:rPr lang="en-US" dirty="0"/>
              <a:t/>
            </a:r>
            <a:br>
              <a:rPr lang="en-US" dirty="0"/>
            </a:br>
            <a:endParaRPr lang="en-US" dirty="0"/>
          </a:p>
        </p:txBody>
      </p:sp>
      <p:sp>
        <p:nvSpPr>
          <p:cNvPr id="3" name="Content Placeholder 2"/>
          <p:cNvSpPr>
            <a:spLocks noGrp="1"/>
          </p:cNvSpPr>
          <p:nvPr>
            <p:ph idx="1"/>
          </p:nvPr>
        </p:nvSpPr>
        <p:spPr>
          <a:xfrm>
            <a:off x="381000" y="1166482"/>
            <a:ext cx="8610600" cy="5638800"/>
          </a:xfrm>
        </p:spPr>
        <p:txBody>
          <a:bodyPr>
            <a:noAutofit/>
          </a:bodyPr>
          <a:lstStyle/>
          <a:p>
            <a:r>
              <a:rPr lang="en-US" sz="2000" dirty="0" smtClean="0"/>
              <a:t>Always use a </a:t>
            </a:r>
            <a:r>
              <a:rPr lang="en-US" sz="2000" dirty="0"/>
              <a:t>microfiber </a:t>
            </a:r>
            <a:r>
              <a:rPr lang="en-US" sz="2000" dirty="0" smtClean="0"/>
              <a:t>cloth to clean the screen.</a:t>
            </a:r>
            <a:endParaRPr lang="en-US" sz="2000" dirty="0"/>
          </a:p>
          <a:p>
            <a:r>
              <a:rPr lang="en-US" sz="2000" dirty="0"/>
              <a:t>Never clean the touchscreen by using a liquid — especially ammonia or alcohol. Those substances damage the touchscreen, rendering it unable to read your input. Further, such harsh chemicals can smudge the display, making it more difficult to see.</a:t>
            </a:r>
          </a:p>
          <a:p>
            <a:endParaRPr lang="en-US" sz="2000" dirty="0"/>
          </a:p>
          <a:p>
            <a:r>
              <a:rPr lang="en-US" sz="2000" dirty="0"/>
              <a:t>If the screen keeps getting dirty, consider adding a screen protector. This specially designed cover prevents the screen from getting scratched or dirty while also letting you use your finger on the touchscreen. Be sure that the screen protector is designed for use with your model Samsung Galaxy tablet</a:t>
            </a:r>
            <a:r>
              <a:rPr lang="en-US" sz="2000" dirty="0" smtClean="0"/>
              <a:t>.</a:t>
            </a:r>
          </a:p>
          <a:p>
            <a:r>
              <a:rPr lang="en-US" sz="2000" dirty="0" smtClean="0"/>
              <a:t>NEVER load movies, pictures or music because that will reduce the speed of your device and also fill in all the storage space on the tablet.</a:t>
            </a:r>
            <a:endParaRPr lang="en-US" sz="2000" dirty="0"/>
          </a:p>
        </p:txBody>
      </p:sp>
      <p:sp>
        <p:nvSpPr>
          <p:cNvPr id="4" name="Footer Placeholder 3"/>
          <p:cNvSpPr>
            <a:spLocks noGrp="1"/>
          </p:cNvSpPr>
          <p:nvPr>
            <p:ph type="ftr" sz="quarter" idx="11"/>
          </p:nvPr>
        </p:nvSpPr>
        <p:spPr/>
        <p:txBody>
          <a:bodyPr/>
          <a:lstStyle/>
          <a:p>
            <a:r>
              <a:rPr lang="en-US" smtClean="0"/>
              <a:t>By: Parfait AYANOU and John WOOD [Wycliffe Associates’ Tech Advance] @Ts ver. 11.0</a:t>
            </a:r>
            <a:endParaRPr lang="en-US"/>
          </a:p>
        </p:txBody>
      </p:sp>
    </p:spTree>
    <p:extLst>
      <p:ext uri="{BB962C8B-B14F-4D97-AF65-F5344CB8AC3E}">
        <p14:creationId xmlns:p14="http://schemas.microsoft.com/office/powerpoint/2010/main" val="1744218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3" y="-76200"/>
            <a:ext cx="6096001" cy="685800"/>
          </a:xfrm>
        </p:spPr>
        <p:txBody>
          <a:bodyPr/>
          <a:lstStyle/>
          <a:p>
            <a:r>
              <a:rPr lang="en-US" dirty="0" smtClean="0">
                <a:solidFill>
                  <a:srgbClr val="FF0000"/>
                </a:solidFill>
              </a:rPr>
              <a:t>MAINTENANCE/LAPTOP</a:t>
            </a:r>
            <a:endParaRPr lang="en-US" dirty="0">
              <a:solidFill>
                <a:srgbClr val="FF0000"/>
              </a:solidFill>
            </a:endParaRPr>
          </a:p>
        </p:txBody>
      </p:sp>
      <p:sp>
        <p:nvSpPr>
          <p:cNvPr id="4" name="Footer Placeholder 3"/>
          <p:cNvSpPr>
            <a:spLocks noGrp="1"/>
          </p:cNvSpPr>
          <p:nvPr>
            <p:ph type="ftr" sz="quarter" idx="11"/>
          </p:nvPr>
        </p:nvSpPr>
        <p:spPr>
          <a:xfrm>
            <a:off x="446767" y="6395394"/>
            <a:ext cx="4785803" cy="365125"/>
          </a:xfrm>
        </p:spPr>
        <p:txBody>
          <a:bodyPr/>
          <a:lstStyle/>
          <a:p>
            <a:r>
              <a:rPr lang="en-US" dirty="0" smtClean="0"/>
              <a:t>By: Parfait AYANOU and John WOOD [Wycliffe Associates’ Tech Advance] @</a:t>
            </a:r>
            <a:r>
              <a:rPr lang="en-US" dirty="0" err="1" smtClean="0"/>
              <a:t>Ts</a:t>
            </a:r>
            <a:r>
              <a:rPr lang="en-US" dirty="0" smtClean="0"/>
              <a:t> ver. 11.0</a:t>
            </a:r>
            <a:endParaRPr lang="en-US" dirty="0"/>
          </a:p>
        </p:txBody>
      </p:sp>
      <p:sp>
        <p:nvSpPr>
          <p:cNvPr id="6" name="TextBox 5"/>
          <p:cNvSpPr txBox="1"/>
          <p:nvPr/>
        </p:nvSpPr>
        <p:spPr>
          <a:xfrm>
            <a:off x="446767" y="640525"/>
            <a:ext cx="7315200" cy="2308324"/>
          </a:xfrm>
          <a:prstGeom prst="rect">
            <a:avLst/>
          </a:prstGeom>
          <a:noFill/>
        </p:spPr>
        <p:txBody>
          <a:bodyPr wrap="square" rtlCol="0">
            <a:spAutoFit/>
          </a:bodyPr>
          <a:lstStyle/>
          <a:p>
            <a:r>
              <a:rPr lang="en-US" b="1" dirty="0">
                <a:hlinkClick r:id="rId2"/>
              </a:rPr>
              <a:t>How to Take Good Care of Your Laptop Computer</a:t>
            </a:r>
            <a:endParaRPr lang="en-US" b="1" dirty="0"/>
          </a:p>
          <a:p>
            <a:r>
              <a:rPr lang="en-US" dirty="0" smtClean="0"/>
              <a:t>It </a:t>
            </a:r>
            <a:r>
              <a:rPr lang="en-US" dirty="0"/>
              <a:t>is important that you take good care of your laptop to keep it working well. Following these easy steps will ensure that your laptop lasts longer and requires less maintenance. As an added bonus, many of the steps will also maintain your laptop's speed</a:t>
            </a:r>
            <a:r>
              <a:rPr lang="en-US" dirty="0" smtClean="0"/>
              <a:t>. It </a:t>
            </a:r>
            <a:r>
              <a:rPr lang="en-US" dirty="0"/>
              <a:t>is also useful to do a check of the laptop once in a while so as to remove any errors or problems which might have crept in during the routine usage.</a:t>
            </a:r>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207"/>
          <a:stretch/>
        </p:blipFill>
        <p:spPr>
          <a:xfrm>
            <a:off x="313355" y="3146524"/>
            <a:ext cx="3191845" cy="2339876"/>
          </a:xfrm>
          <a:prstGeom prst="rect">
            <a:avLst/>
          </a:prstGeom>
        </p:spPr>
      </p:pic>
      <p:sp>
        <p:nvSpPr>
          <p:cNvPr id="8" name="TextBox 7"/>
          <p:cNvSpPr txBox="1"/>
          <p:nvPr/>
        </p:nvSpPr>
        <p:spPr>
          <a:xfrm>
            <a:off x="3185886" y="2825462"/>
            <a:ext cx="5965371" cy="3693319"/>
          </a:xfrm>
          <a:prstGeom prst="rect">
            <a:avLst/>
          </a:prstGeom>
          <a:noFill/>
        </p:spPr>
        <p:txBody>
          <a:bodyPr wrap="square" rtlCol="0">
            <a:spAutoFit/>
          </a:bodyPr>
          <a:lstStyle/>
          <a:p>
            <a:r>
              <a:rPr lang="en-US" dirty="0"/>
              <a:t>1</a:t>
            </a:r>
          </a:p>
          <a:p>
            <a:r>
              <a:rPr lang="en-US" b="1" dirty="0"/>
              <a:t>Keep liquids away from your laptop.</a:t>
            </a:r>
            <a:r>
              <a:rPr lang="en-US" dirty="0"/>
              <a:t> As tempting as it might be to drink coffee, soda, water or any other liquid near your laptop, accidents can happen all too easily. Alternatively, use a cup with a cover on it, so even if it does spill, the liquid doesn't go anywhere. Spilled liquids may damage the internal microelectronic components or cause electrical damage. Short circuits can corrupt data or even permanently destroy some parts of the laptop. The solution is very simple: Keep your drinks away from your computer. Even if you are careful, someone else might spill your drink. </a:t>
            </a:r>
          </a:p>
          <a:p>
            <a:endParaRPr lang="en-US" dirty="0"/>
          </a:p>
        </p:txBody>
      </p:sp>
    </p:spTree>
    <p:extLst>
      <p:ext uri="{BB962C8B-B14F-4D97-AF65-F5344CB8AC3E}">
        <p14:creationId xmlns:p14="http://schemas.microsoft.com/office/powerpoint/2010/main" val="386145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668</TotalTime>
  <Words>1942</Words>
  <Application>Microsoft Office PowerPoint</Application>
  <PresentationFormat>On-screen Show (4:3)</PresentationFormat>
  <Paragraphs>152</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Trebuchet MS</vt:lpstr>
      <vt:lpstr>Wingdings</vt:lpstr>
      <vt:lpstr>Wingdings 3</vt:lpstr>
      <vt:lpstr>Facet</vt:lpstr>
      <vt:lpstr>MAST (Tech Support)</vt:lpstr>
      <vt:lpstr>TOPICS</vt:lpstr>
      <vt:lpstr>INTRODUCTION</vt:lpstr>
      <vt:lpstr>Tablets / Laptops</vt:lpstr>
      <vt:lpstr>Tablet</vt:lpstr>
      <vt:lpstr>LAPTOP</vt:lpstr>
      <vt:lpstr>LAPTOP</vt:lpstr>
      <vt:lpstr>MAINTENANCE /TABLETS </vt:lpstr>
      <vt:lpstr>MAINTENANCE/LAPTOP</vt:lpstr>
      <vt:lpstr>MAINTENANCE/LAPTOP</vt:lpstr>
      <vt:lpstr>MAINTENANCE/LAPTOP</vt:lpstr>
      <vt:lpstr>MAINTENANCE/LAPTOP</vt:lpstr>
      <vt:lpstr>TRANSLATION STUDIO</vt:lpstr>
      <vt:lpstr>Login page</vt:lpstr>
      <vt:lpstr>Start a new project</vt:lpstr>
      <vt:lpstr>New Project</vt:lpstr>
      <vt:lpstr>Enter the Language code</vt:lpstr>
      <vt:lpstr>Project (New/Old Testament/Other)</vt:lpstr>
      <vt:lpstr>Project Category / Other</vt:lpstr>
      <vt:lpstr>Project Category/ New Testament </vt:lpstr>
      <vt:lpstr>Choose a type of Text Source</vt:lpstr>
      <vt:lpstr>Choose Source </vt:lpstr>
      <vt:lpstr>Choose Source</vt:lpstr>
      <vt:lpstr>Choose Source Translations</vt:lpstr>
      <vt:lpstr>Loading</vt:lpstr>
      <vt:lpstr>Read Mode</vt:lpstr>
      <vt:lpstr>Chunk Mode</vt:lpstr>
      <vt:lpstr>Chunk Mode/Blind draft Mode</vt:lpstr>
      <vt:lpstr>Review Mode</vt:lpstr>
      <vt:lpstr>Ts Menu</vt:lpstr>
      <vt:lpstr>Chunk Checklist</vt:lpstr>
      <vt:lpstr>Verse Markers </vt:lpstr>
      <vt:lpstr>Tech Support Section: Back up/Printing</vt:lpstr>
      <vt:lpstr>Printing</vt:lpstr>
      <vt:lpstr>Printing</vt:lpstr>
      <vt:lpstr>Printing</vt:lpstr>
      <vt:lpstr>Back up</vt:lpstr>
      <vt:lpstr>Back up</vt:lpstr>
      <vt:lpstr>Back up</vt:lpstr>
      <vt:lpstr>Back up</vt:lpstr>
      <vt:lpstr>Import a Project</vt:lpstr>
      <vt:lpstr>Import a Project</vt:lpstr>
      <vt:lpstr>Import a Project</vt:lpstr>
      <vt:lpstr>Importing</vt:lpstr>
      <vt:lpstr>Import</vt:lpstr>
      <vt:lpstr>Settings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dc:title>
  <dc:creator>Victor Taiba</dc:creator>
  <cp:lastModifiedBy>MAST</cp:lastModifiedBy>
  <cp:revision>70</cp:revision>
  <dcterms:created xsi:type="dcterms:W3CDTF">2016-11-10T13:45:11Z</dcterms:created>
  <dcterms:modified xsi:type="dcterms:W3CDTF">2017-02-08T14:44:10Z</dcterms:modified>
</cp:coreProperties>
</file>